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1"/>
  </p:notesMasterIdLst>
  <p:handoutMasterIdLst>
    <p:handoutMasterId r:id="rId42"/>
  </p:handoutMasterIdLst>
  <p:sldIdLst>
    <p:sldId id="256" r:id="rId3"/>
    <p:sldId id="314" r:id="rId4"/>
    <p:sldId id="262" r:id="rId5"/>
    <p:sldId id="297" r:id="rId6"/>
    <p:sldId id="300" r:id="rId7"/>
    <p:sldId id="304" r:id="rId8"/>
    <p:sldId id="305" r:id="rId9"/>
    <p:sldId id="272" r:id="rId10"/>
    <p:sldId id="279" r:id="rId11"/>
    <p:sldId id="289" r:id="rId12"/>
    <p:sldId id="281" r:id="rId13"/>
    <p:sldId id="282" r:id="rId14"/>
    <p:sldId id="283" r:id="rId15"/>
    <p:sldId id="294" r:id="rId16"/>
    <p:sldId id="273" r:id="rId17"/>
    <p:sldId id="307" r:id="rId18"/>
    <p:sldId id="295" r:id="rId19"/>
    <p:sldId id="280" r:id="rId20"/>
    <p:sldId id="301" r:id="rId21"/>
    <p:sldId id="296" r:id="rId22"/>
    <p:sldId id="299" r:id="rId23"/>
    <p:sldId id="274" r:id="rId24"/>
    <p:sldId id="311" r:id="rId25"/>
    <p:sldId id="308" r:id="rId26"/>
    <p:sldId id="309" r:id="rId27"/>
    <p:sldId id="276" r:id="rId28"/>
    <p:sldId id="264" r:id="rId29"/>
    <p:sldId id="265" r:id="rId30"/>
    <p:sldId id="319" r:id="rId31"/>
    <p:sldId id="277" r:id="rId32"/>
    <p:sldId id="284" r:id="rId33"/>
    <p:sldId id="291" r:id="rId34"/>
    <p:sldId id="306" r:id="rId35"/>
    <p:sldId id="290" r:id="rId36"/>
    <p:sldId id="315" r:id="rId37"/>
    <p:sldId id="316" r:id="rId38"/>
    <p:sldId id="317" r:id="rId39"/>
    <p:sldId id="318" r:id="rId4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 autoAdjust="0"/>
    <p:restoredTop sz="94660"/>
  </p:normalViewPr>
  <p:slideViewPr>
    <p:cSldViewPr>
      <p:cViewPr varScale="1">
        <p:scale>
          <a:sx n="71" d="100"/>
          <a:sy n="71" d="100"/>
        </p:scale>
        <p:origin x="282" y="78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41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de-DE" sz="1200" b="0" i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pPr algn="r" defTabSz="914400">
                <a:buNone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de-DE" sz="1200" b="0" i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pPr algn="r" defTabSz="914400">
                <a:buNone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6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de-DE" sz="1200" b="0" i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pPr algn="r" defTabSz="914400">
                <a:buNone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7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de-DE" sz="1200" b="0" i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pPr algn="r" defTabSz="914400">
                <a:buNone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65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de-DE" sz="1200" b="0" i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pPr algn="r" defTabSz="914400">
                <a:buNone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8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de-DE" sz="1200" b="0" i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pPr algn="r" defTabSz="914400">
                <a:buNone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de-DE" sz="1200" b="0" i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pPr algn="r" defTabSz="914400">
                <a:buNone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6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de-DE" sz="1200" b="0" i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pPr algn="r" defTabSz="914400">
                <a:buNone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3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168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025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319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993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541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561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754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612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925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766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662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  <a:alpha val="38000"/>
              </a:schemeClr>
            </a:gs>
            <a:gs pos="39999">
              <a:srgbClr val="85C2FF">
                <a:alpha val="58000"/>
              </a:srgbClr>
            </a:gs>
            <a:gs pos="70000">
              <a:srgbClr val="C4D6EB">
                <a:alpha val="60000"/>
              </a:srgbClr>
            </a:gs>
            <a:gs pos="100000">
              <a:srgbClr val="FFEBFA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33987-6305-4E2A-BF18-EF013ECE927B}" type="datetimeFigureOut">
              <a:rPr lang="de-DE" smtClean="0"/>
              <a:pPr/>
              <a:t>13.12.2017</a:t>
            </a:fld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789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metro3000.ru/06-novosibirsk-metro.html" TargetMode="External"/><Relationship Id="rId13" Type="http://schemas.openxmlformats.org/officeDocument/2006/relationships/hyperlink" Target="http://www.misucell.com/WDF-251240.html" TargetMode="External"/><Relationship Id="rId18" Type="http://schemas.openxmlformats.org/officeDocument/2006/relationships/hyperlink" Target="http://1sg.ru/content/photo_albums/b36e4c879f2bd18ad93de0010590be55.jpg" TargetMode="External"/><Relationship Id="rId26" Type="http://schemas.openxmlformats.org/officeDocument/2006/relationships/hyperlink" Target="https://vk.com/onfloornsk" TargetMode="External"/><Relationship Id="rId3" Type="http://schemas.openxmlformats.org/officeDocument/2006/relationships/hyperlink" Target="http://dnepr.info/wp-content/uploads/2015/06/marshrutochka.jpg" TargetMode="External"/><Relationship Id="rId21" Type="http://schemas.openxmlformats.org/officeDocument/2006/relationships/hyperlink" Target="http://img1.liveinternet.ru/images/attach/c/8/125/354/125354117_5320672_8406426.gif" TargetMode="External"/><Relationship Id="rId7" Type="http://schemas.openxmlformats.org/officeDocument/2006/relationships/hyperlink" Target="https://kudago.com/nsk/place/stanciya-ploshad-marksa-novosibirsk/" TargetMode="External"/><Relationship Id="rId12" Type="http://schemas.openxmlformats.org/officeDocument/2006/relationships/hyperlink" Target="http://bk54.ru/news/article/5885/" TargetMode="External"/><Relationship Id="rId17" Type="http://schemas.openxmlformats.org/officeDocument/2006/relationships/hyperlink" Target="https://st.zakupka.tv/images/c09bc66a-62be-3105-a8da-3aa2ca1ceb43.jpg" TargetMode="External"/><Relationship Id="rId25" Type="http://schemas.openxmlformats.org/officeDocument/2006/relationships/hyperlink" Target="https://media.licdn.com/mpr/mpr/AAEAAQAAAAAAAA1nAAAAJGM4OTAwM2Y3LThhMmQtNGZmZi1hNzQxLWQzMjllNTNjOGFkOA.jpg" TargetMode="External"/><Relationship Id="rId2" Type="http://schemas.openxmlformats.org/officeDocument/2006/relationships/hyperlink" Target="https://hhpblog.s3.amazonaws.com/blog/wordpress/wp-content/uploads/2016/12/iStock-513534403.jpg" TargetMode="External"/><Relationship Id="rId16" Type="http://schemas.openxmlformats.org/officeDocument/2006/relationships/hyperlink" Target="http://www.tapeta-prezent-sylwester-szampan.na-pulpit.com/zdjecia/prezent-sylwester-szampan.jpeg" TargetMode="External"/><Relationship Id="rId20" Type="http://schemas.openxmlformats.org/officeDocument/2006/relationships/hyperlink" Target="https://i.mycdn.me/image?id=862069068656&amp;t=35&amp;plc=WEB&amp;tkn=*xlAFWnb8_AhuJRLf49s9v9zejnA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metrowalks.com/ru/novosibirsk/leninskaya/gagarinskaya" TargetMode="External"/><Relationship Id="rId11" Type="http://schemas.openxmlformats.org/officeDocument/2006/relationships/hyperlink" Target="https://trainpix.org/photo/74667/" TargetMode="External"/><Relationship Id="rId24" Type="http://schemas.openxmlformats.org/officeDocument/2006/relationships/hyperlink" Target="http://cdidriksen.femelle.no/wp/wp-content/uploads/2012/08/6860563113_9b774d64bb_b.jpg" TargetMode="External"/><Relationship Id="rId5" Type="http://schemas.openxmlformats.org/officeDocument/2006/relationships/hyperlink" Target="http://www.nsk-metro.ru/img/Stations/Rechnoi%20Vokzal/03.jpg" TargetMode="External"/><Relationship Id="rId15" Type="http://schemas.openxmlformats.org/officeDocument/2006/relationships/hyperlink" Target="http://cdn.fishki.net/upload/post/201511/30/1758000/7e666160afb6e96bb1a7bbe57fa1719c.jpg" TargetMode="External"/><Relationship Id="rId23" Type="http://schemas.openxmlformats.org/officeDocument/2006/relationships/hyperlink" Target="http://www.sovsibir.ru/news/162346" TargetMode="External"/><Relationship Id="rId28" Type="http://schemas.openxmlformats.org/officeDocument/2006/relationships/hyperlink" Target="https://vk.com/sodrughestvo54" TargetMode="External"/><Relationship Id="rId10" Type="http://schemas.openxmlformats.org/officeDocument/2006/relationships/hyperlink" Target="http://spb-gid.ru/transport/wheeled-transport/nochnye-avtobusy-spb/" TargetMode="External"/><Relationship Id="rId19" Type="http://schemas.openxmlformats.org/officeDocument/2006/relationships/hyperlink" Target="https://pbs.twimg.com/media/DP5HJbxXUAIs7pw.jpg" TargetMode="External"/><Relationship Id="rId4" Type="http://schemas.openxmlformats.org/officeDocument/2006/relationships/hyperlink" Target="http://nsk.sibnovosti.ru/culture/131570-v-novosibirskom-metro-nachal-kursirovat-poezd-muzey" TargetMode="External"/><Relationship Id="rId9" Type="http://schemas.openxmlformats.org/officeDocument/2006/relationships/hyperlink" Target="http://busphoto.ru/photo/01/03/92/103921.jpg" TargetMode="External"/><Relationship Id="rId14" Type="http://schemas.openxmlformats.org/officeDocument/2006/relationships/hyperlink" Target="https://i.pinimg.com/736x/ed/98/89/ed98892c005049b13e2ae9af2e99d865--snow.jpg" TargetMode="External"/><Relationship Id="rId22" Type="http://schemas.openxmlformats.org/officeDocument/2006/relationships/hyperlink" Target="http://russianconstruction.com/uploads/posts/2016-05/1462447383_26138.jpg" TargetMode="External"/><Relationship Id="rId27" Type="http://schemas.openxmlformats.org/officeDocument/2006/relationships/hyperlink" Target="https://vk.com/junost_dm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ru/url?sa=i&amp;rct=j&amp;q=&amp;esrc=s&amp;source=images&amp;cd=&amp;cad=rja&amp;uact=8&amp;ved=0ahUKEwjyoZXWg4LYAhWmC5oKHU_iA6gQjxwIAw&amp;url=https://eisk-licey4.ru/sovsem-skoro-zimnie-kanikuly/&amp;psig=AOvVaw1DEwmRxCfFugMjhE7JCLw6&amp;ust=1513084088874991" TargetMode="External"/><Relationship Id="rId13" Type="http://schemas.openxmlformats.org/officeDocument/2006/relationships/hyperlink" Target="https://www.google.ru/url?sa=i&amp;rct=j&amp;q=&amp;esrc=s&amp;source=images&amp;cd=&amp;cad=rja&amp;uact=8&amp;ved=0ahUKEwjd1Z7vkYLYAhXBDZoKHf9qCxAQjxwIAw&amp;url=http://www.nstu.ru/sport/sports_groups&amp;psig=AOvVaw0Y0Swpd17dnW6gp7LIiATX&amp;ust=1513087880830952" TargetMode="External"/><Relationship Id="rId3" Type="http://schemas.openxmlformats.org/officeDocument/2006/relationships/hyperlink" Target="http://cdn2.spiegel.de/images/image-1047949-galleryV9-fzpo-1047949.jpg" TargetMode="External"/><Relationship Id="rId7" Type="http://schemas.openxmlformats.org/officeDocument/2006/relationships/hyperlink" Target="https://www.google.ru/url?sa=i&amp;rct=j&amp;q=&amp;esrc=s&amp;source=images&amp;cd=&amp;cad=rja&amp;uact=8&amp;ved=0ahUKEwijm-iBhILYAhWECJoKHVAFAIIQjxwIAw&amp;url=http://www.turcalendar.ru/novosibirsk/&amp;psig=AOvVaw2wegNS8d3fajGS2Xg5iife&amp;ust=1513084179625832" TargetMode="External"/><Relationship Id="rId12" Type="http://schemas.openxmlformats.org/officeDocument/2006/relationships/hyperlink" Target="https://www.google.ru/url?sa=i&amp;rct=j&amp;q=&amp;esrc=s&amp;source=images&amp;cd=&amp;cad=rja&amp;uact=8&amp;ved=0ahUKEwjb6pXLi4LYAhUGApoKHdq5AzoQjRwIBw&amp;url=http://www.nstu.ru/sport/sport_buildings&amp;psig=AOvVaw0grsG1KUGtl40PqbucHQoW&amp;ust=1513085981037723" TargetMode="External"/><Relationship Id="rId2" Type="http://schemas.openxmlformats.org/officeDocument/2006/relationships/hyperlink" Target="https://upload.wikimedia.org/wikipedia/commons/thumb/e/e1/FlixBus_Setra_S_431_DT_-_Berlin_ZOB.jpg/1200px-FlixBus_Setra_S_431_DT_-_Berlin_ZOB.jp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ru/url?sa=i&amp;rct=j&amp;q=&amp;esrc=s&amp;source=images&amp;cd=&amp;cad=rja&amp;uact=8&amp;ved=0ahUKEwjHpNmBgoLYAhWhNpoKHdVeCtQQjxwIAw&amp;url=https://www.youtube.com/watch?v=mZkpZFyjsms&amp;psig=AOvVaw1II88_rwtSWf3GvWo7Icaj&amp;ust=1513083638486943" TargetMode="External"/><Relationship Id="rId11" Type="http://schemas.openxmlformats.org/officeDocument/2006/relationships/hyperlink" Target="https://www.google.ru/url?sa=i&amp;rct=j&amp;q=&amp;esrc=s&amp;source=images&amp;cd=&amp;cad=rja&amp;uact=8&amp;ved=0ahUKEwi2yeeci4LYAhVkApoKHUA8BxMQjRwIBw&amp;url=http://www.nstu.ru/sport/sport_buildings&amp;psig=AOvVaw0grsG1KUGtl40PqbucHQoW&amp;ust=1513085981037723" TargetMode="External"/><Relationship Id="rId5" Type="http://schemas.openxmlformats.org/officeDocument/2006/relationships/hyperlink" Target="http://softcraze.com/zima-blizka-bg-14244/" TargetMode="External"/><Relationship Id="rId10" Type="http://schemas.openxmlformats.org/officeDocument/2006/relationships/hyperlink" Target="https://www.google.ru/url?sa=i&amp;rct=j&amp;q=&amp;esrc=s&amp;source=images&amp;cd=&amp;cad=rja&amp;uact=8&amp;ved=0ahUKEwiRn7nfioLYAhVsEpoKHa6_A3cQjRwIBw&amp;url=https://commons.wikimedia.org/wiki/File:Nstu-1.jpg&amp;psig=AOvVaw0grsG1KUGtl40PqbucHQoW&amp;ust=1513085981037723" TargetMode="External"/><Relationship Id="rId4" Type="http://schemas.openxmlformats.org/officeDocument/2006/relationships/hyperlink" Target="http://gifts.steisy.com/collection/suveniry-po-individualnomu-dizaynu/product/zimnie-vyazanye-perchatki-dlya-sensornyh-ekranov" TargetMode="External"/><Relationship Id="rId9" Type="http://schemas.openxmlformats.org/officeDocument/2006/relationships/hyperlink" Target="https://www.google.ru/url?sa=i&amp;rct=j&amp;q=&amp;esrc=s&amp;source=images&amp;cd=&amp;cad=rja&amp;uact=8&amp;ved=0ahUKEwiy96aqioLYAhXFFZoKHeKYDyMQjRwIBw&amp;url=http://www.nstu.ru/sport/sport_buildings&amp;psig=AOvVaw1g_oeYvJDy2eJ4dptU8VUd&amp;ust=1513085885484679" TargetMode="External"/><Relationship Id="rId14" Type="http://schemas.openxmlformats.org/officeDocument/2006/relationships/hyperlink" Target="http://www.rp-online.de/polopoly_fs/uhren-stunde-sommerzeit-umgestellt-bringt-b-1.549771.1324072815!httpImage/1271617175.jpg_gen/derivatives/d940x528/1271617175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inz.de/medien/internet/img/thema/feste-und-veranstaltungen/weihnachtsmarkt/Weihnachtsmarkt_2011_29.jpg.scaled/468x312.pm0.bgFFFFFF.jpg" TargetMode="External"/><Relationship Id="rId2" Type="http://schemas.openxmlformats.org/officeDocument/2006/relationships/hyperlink" Target="https://www.teltarif.de/arch/2012/kw44/deutsche-bahn-app-zug-echtzeit-1m.jp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ienerroither-blog.com/wp-content/uploads/2015/12/Weihnachtsmann_u_Christkind.jpg" TargetMode="External"/><Relationship Id="rId5" Type="http://schemas.openxmlformats.org/officeDocument/2006/relationships/hyperlink" Target="http://cdn4.spiegel.de/images/image-1085573-860_poster_16x9-imlt-1085573.jpg" TargetMode="External"/><Relationship Id="rId4" Type="http://schemas.openxmlformats.org/officeDocument/2006/relationships/hyperlink" Target="https://www.brodowin.de/weihnachtsbraten-jetzt-vorbestellen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1678" y="0"/>
            <a:ext cx="12226769" cy="6858000"/>
            <a:chOff x="-11678" y="0"/>
            <a:chExt cx="12226769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56"/>
            <a:stretch/>
          </p:blipFill>
          <p:spPr>
            <a:xfrm flipH="1">
              <a:off x="10346126" y="0"/>
              <a:ext cx="1868965" cy="6858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78" y="0"/>
              <a:ext cx="10357805" cy="68580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78388" y="332656"/>
            <a:ext cx="6154985" cy="4322861"/>
          </a:xfrm>
        </p:spPr>
        <p:txBody>
          <a:bodyPr anchor="t">
            <a:normAutofit/>
          </a:bodyPr>
          <a:lstStyle/>
          <a:p>
            <a:pPr algn="r"/>
            <a:r>
              <a:rPr lang="de-DE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MEETING CULTURES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5878388" y="4696569"/>
            <a:ext cx="5938961" cy="17567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Elena </a:t>
            </a:r>
            <a:r>
              <a:rPr lang="de-DE" sz="4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Lebedeva</a:t>
            </a:r>
            <a:endParaRPr lang="de-DE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de-DE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Olga </a:t>
            </a:r>
            <a:r>
              <a:rPr lang="de-DE" sz="4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Pozdnyakova</a:t>
            </a:r>
            <a:endParaRPr lang="de-DE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de-DE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Katrin 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Schmidt</a:t>
            </a:r>
            <a:r>
              <a:rPr lang="de-DE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</a:t>
            </a:r>
          </a:p>
          <a:p>
            <a:pPr algn="r"/>
            <a:r>
              <a:rPr lang="de-DE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Maxim Teres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r>
              <a:rPr lang="de-DE" sz="4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henko</a:t>
            </a:r>
            <a:endParaRPr lang="de-DE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en-US" dirty="0"/>
              <a:t>Dormitories</a:t>
            </a:r>
            <a:endParaRPr lang="de-DE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More student life and parties in Frankfurt, Mainz, Wiesbaden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more expensive rent, longer commute</a:t>
            </a:r>
          </a:p>
          <a:p>
            <a:r>
              <a:rPr lang="en-US" sz="28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Own room or living community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Con: Kitchens can be dirty but still okay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Pro: Easier to meet people </a:t>
            </a:r>
          </a:p>
          <a:p>
            <a:endParaRPr lang="en-US" sz="2800" dirty="0"/>
          </a:p>
          <a:p>
            <a:endParaRPr lang="de-DE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7FBD026-35D2-4913-8BEE-C60CE67B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0"/>
            <a:ext cx="1245600" cy="874597"/>
          </a:xfrm>
          <a:ln>
            <a:solidFill>
              <a:schemeClr val="tx1"/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BA1D260-3BFD-4652-9365-6BC9C8F6A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9" y="2816150"/>
            <a:ext cx="2514600" cy="280987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48D9B72-0841-4BF6-B2C1-D7013205D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64" y="1340768"/>
            <a:ext cx="3362325" cy="225742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CFA3829-FC51-4C6F-909C-CEDF9CF6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6" y="4240631"/>
            <a:ext cx="3096344" cy="205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18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2" y="1585683"/>
            <a:ext cx="5536764" cy="486928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67013" y="159221"/>
            <a:ext cx="10512862" cy="1325563"/>
          </a:xfrm>
        </p:spPr>
        <p:txBody>
          <a:bodyPr/>
          <a:lstStyle/>
          <a:p>
            <a:r>
              <a:rPr lang="en-US" dirty="0"/>
              <a:t>Subway</a:t>
            </a:r>
            <a:endParaRPr lang="de-D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el 3"/>
          <p:cNvSpPr txBox="1">
            <a:spLocks/>
          </p:cNvSpPr>
          <p:nvPr/>
        </p:nvSpPr>
        <p:spPr>
          <a:xfrm>
            <a:off x="7292866" y="1484784"/>
            <a:ext cx="4346161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B050"/>
                </a:solidFill>
              </a:rPr>
              <a:t>Pros:</a:t>
            </a:r>
            <a:endParaRPr lang="ru-RU" sz="3600" dirty="0">
              <a:solidFill>
                <a:srgbClr val="00B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fast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clean &amp; beautiful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theme trains</a:t>
            </a:r>
          </a:p>
          <a:p>
            <a:r>
              <a:rPr lang="en-US" sz="3600" dirty="0">
                <a:solidFill>
                  <a:srgbClr val="C00000"/>
                </a:solidFill>
              </a:rPr>
              <a:t>Cons: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only </a:t>
            </a:r>
            <a:r>
              <a:rPr lang="ru-RU" sz="3600" dirty="0"/>
              <a:t>11 </a:t>
            </a:r>
            <a:r>
              <a:rPr lang="en-US" sz="3600" dirty="0"/>
              <a:t>stations</a:t>
            </a:r>
          </a:p>
          <a:p>
            <a:endParaRPr lang="de-D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r="-515"/>
          <a:stretch/>
        </p:blipFill>
        <p:spPr>
          <a:xfrm>
            <a:off x="398357" y="1585683"/>
            <a:ext cx="6200112" cy="4869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2228" r="10541" b="-2228"/>
          <a:stretch/>
        </p:blipFill>
        <p:spPr>
          <a:xfrm>
            <a:off x="333772" y="1572484"/>
            <a:ext cx="6264696" cy="5024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r="9889"/>
          <a:stretch/>
        </p:blipFill>
        <p:spPr>
          <a:xfrm>
            <a:off x="359678" y="1513674"/>
            <a:ext cx="6475090" cy="4948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r="7844"/>
          <a:stretch/>
        </p:blipFill>
        <p:spPr>
          <a:xfrm>
            <a:off x="356043" y="1513675"/>
            <a:ext cx="6458449" cy="49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8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r="8368"/>
          <a:stretch/>
        </p:blipFill>
        <p:spPr>
          <a:xfrm>
            <a:off x="405780" y="1407649"/>
            <a:ext cx="3888431" cy="294677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en-US" dirty="0"/>
              <a:t>Buses, trolley buses, tramways &amp; share taxis</a:t>
            </a:r>
            <a:endParaRPr lang="de-D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C00000"/>
                </a:solidFill>
              </a:rPr>
              <a:t>Attention!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no schedule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there is a route written on each bus, but many bus station names are not mentioned there</a:t>
            </a:r>
          </a:p>
          <a:p>
            <a:endParaRPr lang="en-US" sz="2800" dirty="0"/>
          </a:p>
          <a:p>
            <a:r>
              <a:rPr lang="en-US" sz="3600" dirty="0">
                <a:solidFill>
                  <a:srgbClr val="00B050"/>
                </a:solidFill>
              </a:rPr>
              <a:t>What to do?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download </a:t>
            </a:r>
            <a:r>
              <a:rPr lang="en-US" sz="2800" b="1" dirty="0"/>
              <a:t>2GIS</a:t>
            </a:r>
            <a:r>
              <a:rPr lang="en-US" sz="2800" dirty="0"/>
              <a:t> app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feel free to communicate</a:t>
            </a:r>
          </a:p>
          <a:p>
            <a:endParaRPr lang="de-D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30" y="4204988"/>
            <a:ext cx="3674189" cy="243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4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61764" y="188640"/>
            <a:ext cx="10512862" cy="1325563"/>
          </a:xfrm>
        </p:spPr>
        <p:txBody>
          <a:bodyPr/>
          <a:lstStyle/>
          <a:p>
            <a:r>
              <a:rPr lang="en-US" dirty="0"/>
              <a:t>Trains</a:t>
            </a:r>
            <a:endParaRPr lang="de-D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6"/>
          <a:stretch/>
        </p:blipFill>
        <p:spPr>
          <a:xfrm>
            <a:off x="405780" y="1487916"/>
            <a:ext cx="6282267" cy="5057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el 3"/>
          <p:cNvSpPr txBox="1">
            <a:spLocks/>
          </p:cNvSpPr>
          <p:nvPr/>
        </p:nvSpPr>
        <p:spPr>
          <a:xfrm>
            <a:off x="7030516" y="1417649"/>
            <a:ext cx="489654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B050"/>
                </a:solidFill>
              </a:rPr>
              <a:t>Good news!</a:t>
            </a:r>
            <a:br>
              <a:rPr lang="en-US" sz="4800" dirty="0">
                <a:solidFill>
                  <a:srgbClr val="00B050"/>
                </a:solidFill>
              </a:rPr>
            </a:br>
            <a:r>
              <a:rPr lang="en-US" sz="4800" dirty="0"/>
              <a:t>They always come on time</a:t>
            </a:r>
            <a:endParaRPr lang="en-US" sz="4000" dirty="0"/>
          </a:p>
          <a:p>
            <a:endParaRPr lang="de-DE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25"/>
          <a:stretch/>
        </p:blipFill>
        <p:spPr>
          <a:xfrm>
            <a:off x="405781" y="1487916"/>
            <a:ext cx="6264696" cy="505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6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en-US" dirty="0"/>
              <a:t>Trains, Buses &amp; other transportation</a:t>
            </a:r>
            <a:endParaRPr lang="de-DE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C00000"/>
                </a:solidFill>
              </a:rPr>
              <a:t>Attention!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Trains are usually 5-10 min late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Ticket control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stops are usually announced/displayed</a:t>
            </a:r>
          </a:p>
          <a:p>
            <a:endParaRPr lang="en-US" sz="2800" dirty="0"/>
          </a:p>
          <a:p>
            <a:r>
              <a:rPr lang="en-US" sz="3600" dirty="0">
                <a:solidFill>
                  <a:srgbClr val="00B050"/>
                </a:solidFill>
              </a:rPr>
              <a:t>What to do?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Take a train 15-30 min earlier in rush hour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download </a:t>
            </a:r>
            <a:r>
              <a:rPr lang="en-US" sz="2800" b="1" dirty="0"/>
              <a:t>DB</a:t>
            </a:r>
            <a:r>
              <a:rPr lang="en-US" sz="2800" dirty="0"/>
              <a:t> Navigator app but look closely at the connection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DB app discloses all stops</a:t>
            </a:r>
          </a:p>
          <a:p>
            <a:endParaRPr lang="de-DE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7FBD026-35D2-4913-8BEE-C60CE67B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0"/>
            <a:ext cx="1245600" cy="874597"/>
          </a:xfrm>
          <a:ln>
            <a:solidFill>
              <a:schemeClr val="tx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A805175-A464-4436-9D43-975B1A808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5661248"/>
            <a:ext cx="842086" cy="8719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811FCC8-4252-4EEC-A82F-5E29C4FD2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3" b="17078"/>
          <a:stretch/>
        </p:blipFill>
        <p:spPr>
          <a:xfrm>
            <a:off x="549796" y="1671389"/>
            <a:ext cx="2794000" cy="132556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8497165-AB0B-419B-8117-C169D2E8DD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3" y="4581128"/>
            <a:ext cx="2732061" cy="182799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B59C14C-B67B-4EEB-94D3-E00F1DDC2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2725147"/>
            <a:ext cx="3176050" cy="238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471640"/>
            <a:ext cx="7781104" cy="607584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77788" y="260648"/>
            <a:ext cx="4104302" cy="2127770"/>
          </a:xfrm>
        </p:spPr>
        <p:txBody>
          <a:bodyPr>
            <a:noAutofit/>
          </a:bodyPr>
          <a:lstStyle/>
          <a:p>
            <a:r>
              <a:rPr lang="de-DE" sz="7200" dirty="0">
                <a:latin typeface="+mn-lt"/>
              </a:rPr>
              <a:t>STUDENT </a:t>
            </a:r>
            <a:br>
              <a:rPr lang="de-DE" sz="7200" dirty="0">
                <a:latin typeface="+mn-lt"/>
              </a:rPr>
            </a:br>
            <a:r>
              <a:rPr lang="de-DE" sz="7200" dirty="0">
                <a:latin typeface="+mn-lt"/>
              </a:rPr>
              <a:t>LIFE </a:t>
            </a:r>
          </a:p>
        </p:txBody>
      </p:sp>
    </p:spTree>
    <p:extLst>
      <p:ext uri="{BB962C8B-B14F-4D97-AF65-F5344CB8AC3E}">
        <p14:creationId xmlns:p14="http://schemas.microsoft.com/office/powerpoint/2010/main" val="361843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B039697-A946-46E2-99B3-F337FD9D86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97" y="2579073"/>
            <a:ext cx="3278100" cy="184393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de-DE" dirty="0" err="1"/>
              <a:t>Everyday</a:t>
            </a:r>
            <a:r>
              <a:rPr lang="de-DE" dirty="0"/>
              <a:t> </a:t>
            </a:r>
            <a:r>
              <a:rPr lang="de-DE" dirty="0" err="1"/>
              <a:t>life</a:t>
            </a:r>
            <a:r>
              <a:rPr lang="de-DE" dirty="0"/>
              <a:t> </a:t>
            </a:r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Go to the cafeteria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Study in the halls/library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de-DE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7FBD026-35D2-4913-8BEE-C60CE67B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0"/>
            <a:ext cx="1245600" cy="874597"/>
          </a:xfrm>
          <a:ln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3A219BA-B5F3-4F6B-B0C9-B985BFA22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513031"/>
            <a:ext cx="3278100" cy="18439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4CFCA3-8DFD-4613-8013-12EA4CB22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4187475"/>
            <a:ext cx="4115534" cy="23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0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de-DE" dirty="0"/>
              <a:t>Events</a:t>
            </a:r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Student body organizes movie nights, parties, poker tournaments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>
                <a:solidFill>
                  <a:srgbClr val="00B050"/>
                </a:solidFill>
              </a:rPr>
              <a:t>Don’t miss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First semester barbecue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My Prof is my DJ</a:t>
            </a:r>
          </a:p>
          <a:p>
            <a:endParaRPr lang="en-US" sz="2800" dirty="0"/>
          </a:p>
          <a:p>
            <a:endParaRPr lang="de-DE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7FBD026-35D2-4913-8BEE-C60CE67B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0"/>
            <a:ext cx="1245600" cy="874597"/>
          </a:xfr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E9E22E-CB81-4BF3-84FC-5C43C80D9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2" y="1405321"/>
            <a:ext cx="3203848" cy="21325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BAC515F-7FC1-411F-BE4C-EFBE34AB3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46" y="3429000"/>
            <a:ext cx="3779912" cy="212620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EADA3D2-32B1-4A14-947C-5F7DEF2640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5166743"/>
            <a:ext cx="2717579" cy="150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20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6"/>
          <a:stretch/>
        </p:blipFill>
        <p:spPr>
          <a:xfrm>
            <a:off x="117748" y="188640"/>
            <a:ext cx="7027024" cy="6480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5"/>
          <a:stretch/>
        </p:blipFill>
        <p:spPr>
          <a:xfrm>
            <a:off x="7005094" y="5212869"/>
            <a:ext cx="5153151" cy="1456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58508" y="18864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</a:rPr>
              <a:t>NSTU campus life</a:t>
            </a:r>
            <a:endParaRPr lang="ru-RU" sz="4000" dirty="0">
              <a:latin typeface="+mj-lt"/>
              <a:ea typeface="+mj-ea"/>
              <a:cs typeface="+mj-cs"/>
            </a:endParaRPr>
          </a:p>
        </p:txBody>
      </p:sp>
      <p:pic>
        <p:nvPicPr>
          <p:cNvPr id="2150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3060" y="1772816"/>
            <a:ext cx="4624799" cy="3156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2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 descr="http://www.nstu.ru/static_files/1659/spor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788" y="764704"/>
            <a:ext cx="5688632" cy="4251305"/>
          </a:xfrm>
          <a:prstGeom prst="rect">
            <a:avLst/>
          </a:prstGeom>
          <a:noFill/>
        </p:spPr>
      </p:pic>
      <p:pic>
        <p:nvPicPr>
          <p:cNvPr id="4" name="Picture 2" descr="Картинки по запросу нгту дорож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4452" y="764704"/>
            <a:ext cx="5008547" cy="3333815"/>
          </a:xfrm>
          <a:prstGeom prst="rect">
            <a:avLst/>
          </a:prstGeom>
          <a:noFill/>
        </p:spPr>
      </p:pic>
      <p:pic>
        <p:nvPicPr>
          <p:cNvPr id="55298" name="Picture 2" descr="Картинки по запросу нгту парк"/>
          <p:cNvPicPr>
            <a:picLocks noChangeAspect="1" noChangeArrowheads="1"/>
          </p:cNvPicPr>
          <p:nvPr/>
        </p:nvPicPr>
        <p:blipFill>
          <a:blip r:embed="rId4" cstate="print"/>
          <a:srcRect l="13525" t="10613" r="9835" b="20404"/>
          <a:stretch>
            <a:fillRect/>
          </a:stretch>
        </p:blipFill>
        <p:spPr bwMode="auto">
          <a:xfrm>
            <a:off x="6454452" y="4077072"/>
            <a:ext cx="5011715" cy="258819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5780" y="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</a:rPr>
              <a:t>NSTU Sport</a:t>
            </a:r>
            <a:endParaRPr lang="ru-RU" sz="4000" dirty="0">
              <a:latin typeface="+mj-lt"/>
              <a:ea typeface="+mj-ea"/>
              <a:cs typeface="+mj-cs"/>
            </a:endParaRPr>
          </a:p>
        </p:txBody>
      </p:sp>
      <p:pic>
        <p:nvPicPr>
          <p:cNvPr id="55304" name="Picture 8" descr="Картинки по запросу нгту каток"/>
          <p:cNvPicPr>
            <a:picLocks noChangeAspect="1" noChangeArrowheads="1"/>
          </p:cNvPicPr>
          <p:nvPr/>
        </p:nvPicPr>
        <p:blipFill>
          <a:blip r:embed="rId5" cstate="print"/>
          <a:srcRect b="10519"/>
          <a:stretch>
            <a:fillRect/>
          </a:stretch>
        </p:blipFill>
        <p:spPr bwMode="auto">
          <a:xfrm>
            <a:off x="477788" y="3861048"/>
            <a:ext cx="5715000" cy="2829645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cultures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A910DB4-E392-497A-9504-2F0DA87D4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First Things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Know</a:t>
            </a:r>
            <a:endParaRPr lang="de-DE" dirty="0"/>
          </a:p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Live &amp;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City</a:t>
            </a:r>
          </a:p>
          <a:p>
            <a:r>
              <a:rPr lang="de-DE" dirty="0"/>
              <a:t>Student Life</a:t>
            </a:r>
          </a:p>
          <a:p>
            <a:r>
              <a:rPr lang="de-DE" dirty="0"/>
              <a:t>Christmas Edition</a:t>
            </a:r>
          </a:p>
        </p:txBody>
      </p:sp>
    </p:spTree>
    <p:extLst>
      <p:ext uri="{BB962C8B-B14F-4D97-AF65-F5344CB8AC3E}">
        <p14:creationId xmlns:p14="http://schemas.microsoft.com/office/powerpoint/2010/main" val="575956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828">
            <a:off x="1377380" y="906789"/>
            <a:ext cx="3602736" cy="3602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4412" y="1340768"/>
            <a:ext cx="57754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University provides:</a:t>
            </a:r>
            <a:endParaRPr lang="ru-RU" sz="28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КВН («</a:t>
            </a:r>
            <a:r>
              <a:rPr lang="en-US" sz="2800" dirty="0"/>
              <a:t>Club of the Funny and Inventive People</a:t>
            </a:r>
            <a:r>
              <a:rPr lang="ru-RU" sz="2800" dirty="0"/>
              <a:t>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film club </a:t>
            </a:r>
            <a:r>
              <a:rPr lang="ru-RU" sz="2800" dirty="0"/>
              <a:t>«</a:t>
            </a:r>
            <a:r>
              <a:rPr lang="ru-RU" sz="2800" dirty="0" err="1"/>
              <a:t>КиНЭТИка</a:t>
            </a:r>
            <a:r>
              <a:rPr lang="ru-RU" sz="2800" dirty="0"/>
              <a:t>!»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art space </a:t>
            </a:r>
            <a:r>
              <a:rPr lang="ru-RU" sz="2800" dirty="0"/>
              <a:t>«Твоя сцена»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jazz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ballet studio</a:t>
            </a:r>
          </a:p>
          <a:p>
            <a:r>
              <a:rPr lang="en-US" sz="2800" dirty="0"/>
              <a:t>and much more! </a:t>
            </a:r>
            <a:endParaRPr lang="ru-RU" sz="2800" dirty="0"/>
          </a:p>
          <a:p>
            <a:endParaRPr lang="ru-RU" sz="2800" dirty="0"/>
          </a:p>
          <a:p>
            <a:r>
              <a:rPr lang="en-US" sz="2800" dirty="0"/>
              <a:t>Keep up with latest events with NSTU VK community.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6" y="3433177"/>
            <a:ext cx="2587732" cy="2596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2" y="3475555"/>
            <a:ext cx="1905000" cy="1905000"/>
          </a:xfrm>
          <a:prstGeom prst="rect">
            <a:avLst/>
          </a:prstGeom>
        </p:spPr>
      </p:pic>
      <p:sp>
        <p:nvSpPr>
          <p:cNvPr id="9" name="Titel 3"/>
          <p:cNvSpPr>
            <a:spLocks noGrp="1"/>
          </p:cNvSpPr>
          <p:nvPr>
            <p:ph type="title"/>
          </p:nvPr>
        </p:nvSpPr>
        <p:spPr>
          <a:xfrm>
            <a:off x="566265" y="476672"/>
            <a:ext cx="5071348" cy="1004554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Enjoy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your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free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197628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3356992"/>
            <a:ext cx="4497185" cy="29969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54"/>
          <a:stretch/>
        </p:blipFill>
        <p:spPr>
          <a:xfrm>
            <a:off x="312033" y="1421344"/>
            <a:ext cx="3345983" cy="25988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0"/>
          <a:stretch/>
        </p:blipFill>
        <p:spPr>
          <a:xfrm>
            <a:off x="3214092" y="980728"/>
            <a:ext cx="2760813" cy="2240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65083" y="1196752"/>
            <a:ext cx="50405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Novosibirsk provides:</a:t>
            </a:r>
          </a:p>
          <a:p>
            <a:r>
              <a:rPr lang="en-US" sz="2800" dirty="0"/>
              <a:t>Youth centers </a:t>
            </a:r>
            <a:r>
              <a:rPr lang="ru-RU" sz="2800" dirty="0"/>
              <a:t>«Этаж»</a:t>
            </a:r>
            <a:r>
              <a:rPr lang="en-US" sz="2800" dirty="0"/>
              <a:t> (“</a:t>
            </a:r>
            <a:r>
              <a:rPr lang="en-US" sz="2800" dirty="0" err="1"/>
              <a:t>Storey</a:t>
            </a:r>
            <a:r>
              <a:rPr lang="en-US" sz="2800" dirty="0"/>
              <a:t>”)</a:t>
            </a:r>
            <a:r>
              <a:rPr lang="ru-RU" sz="2800" dirty="0"/>
              <a:t>, «Крыша»</a:t>
            </a:r>
            <a:r>
              <a:rPr lang="en-US" sz="2800" dirty="0"/>
              <a:t> (“Roof”)</a:t>
            </a:r>
            <a:r>
              <a:rPr lang="ru-RU" sz="2800" dirty="0"/>
              <a:t>, «Юность»</a:t>
            </a:r>
            <a:r>
              <a:rPr lang="en-US" sz="2800" dirty="0"/>
              <a:t> (“Youth”)</a:t>
            </a:r>
            <a:r>
              <a:rPr lang="ru-RU" sz="2800" dirty="0"/>
              <a:t> </a:t>
            </a:r>
            <a:r>
              <a:rPr lang="en-US" sz="2800" dirty="0"/>
              <a:t>and </a:t>
            </a:r>
            <a:r>
              <a:rPr lang="ru-RU" sz="2800" dirty="0"/>
              <a:t>«Содружество» (</a:t>
            </a:r>
            <a:r>
              <a:rPr lang="en-US" sz="2800" dirty="0"/>
              <a:t>“Community”) organize tons of events, such 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concerts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movies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interesting lectures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contests,</a:t>
            </a:r>
          </a:p>
          <a:p>
            <a:r>
              <a:rPr lang="en-US" sz="2800" dirty="0"/>
              <a:t>and others.</a:t>
            </a:r>
          </a:p>
          <a:p>
            <a:endParaRPr lang="ru-RU" sz="2800" dirty="0">
              <a:solidFill>
                <a:srgbClr val="00B050"/>
              </a:solidFill>
            </a:endParaRPr>
          </a:p>
          <a:p>
            <a:r>
              <a:rPr lang="en-US" sz="2800" dirty="0"/>
              <a:t> </a:t>
            </a:r>
          </a:p>
        </p:txBody>
      </p:sp>
      <p:sp>
        <p:nvSpPr>
          <p:cNvPr id="9" name="Titel 3"/>
          <p:cNvSpPr>
            <a:spLocks noGrp="1"/>
          </p:cNvSpPr>
          <p:nvPr>
            <p:ph type="title"/>
          </p:nvPr>
        </p:nvSpPr>
        <p:spPr>
          <a:xfrm>
            <a:off x="6634295" y="38057"/>
            <a:ext cx="5071348" cy="1325563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Enjoy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your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free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756532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 b="2641"/>
          <a:stretch/>
        </p:blipFill>
        <p:spPr>
          <a:xfrm>
            <a:off x="0" y="-27384"/>
            <a:ext cx="12188825" cy="691276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7749" y="2636912"/>
            <a:ext cx="12071076" cy="1325563"/>
          </a:xfrm>
        </p:spPr>
        <p:txBody>
          <a:bodyPr>
            <a:noAutofit/>
          </a:bodyPr>
          <a:lstStyle/>
          <a:p>
            <a:pPr algn="ctr"/>
            <a:r>
              <a:rPr lang="de-DE" sz="72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Christmas</a:t>
            </a:r>
            <a:br>
              <a:rPr lang="de-DE" sz="7200" dirty="0">
                <a:solidFill>
                  <a:srgbClr val="C00000"/>
                </a:solidFill>
                <a:latin typeface="Gill Sans Ultra Bold" panose="020B0A02020104020203" pitchFamily="34" charset="0"/>
              </a:rPr>
            </a:br>
            <a:r>
              <a:rPr lang="de-DE" sz="72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Edition</a:t>
            </a:r>
          </a:p>
        </p:txBody>
      </p:sp>
    </p:spTree>
    <p:extLst>
      <p:ext uri="{BB962C8B-B14F-4D97-AF65-F5344CB8AC3E}">
        <p14:creationId xmlns:p14="http://schemas.microsoft.com/office/powerpoint/2010/main" val="18747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63A73B7-83DE-4D94-97EB-D46DEFEEE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3" y="3183557"/>
            <a:ext cx="2553063" cy="191479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de-DE" dirty="0" err="1"/>
              <a:t>Festivities</a:t>
            </a:r>
            <a:r>
              <a:rPr lang="de-DE" dirty="0"/>
              <a:t> </a:t>
            </a:r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Nikolaus-Day (6</a:t>
            </a:r>
            <a:r>
              <a:rPr lang="en-US" sz="2800" baseline="30000" dirty="0"/>
              <a:t>th</a:t>
            </a:r>
            <a:r>
              <a:rPr lang="en-US" sz="2800" dirty="0"/>
              <a:t> December)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Christmas (24</a:t>
            </a:r>
            <a:r>
              <a:rPr lang="en-US" sz="2800" baseline="30000" dirty="0"/>
              <a:t>th</a:t>
            </a:r>
            <a:r>
              <a:rPr lang="en-US" sz="2800" dirty="0"/>
              <a:t> December)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New Years Eve (31</a:t>
            </a:r>
            <a:r>
              <a:rPr lang="en-US" sz="2800" baseline="30000" dirty="0"/>
              <a:t>st</a:t>
            </a:r>
            <a:r>
              <a:rPr lang="en-US" sz="2800" dirty="0"/>
              <a:t> December)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de-DE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7FBD026-35D2-4913-8BEE-C60CE67B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0"/>
            <a:ext cx="1245600" cy="874597"/>
          </a:xfr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2114F8-81E3-4475-865E-9BE07769B9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/>
          <a:stretch/>
        </p:blipFill>
        <p:spPr>
          <a:xfrm>
            <a:off x="656402" y="1268760"/>
            <a:ext cx="2825953" cy="191479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8D323CD-57BA-4811-9891-3D5C3A7B5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82" y="4638925"/>
            <a:ext cx="2825953" cy="19323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2B89371-62E2-4D4A-852C-1BF8960175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4"/>
          <a:stretch/>
        </p:blipFill>
        <p:spPr>
          <a:xfrm>
            <a:off x="2949848" y="2167913"/>
            <a:ext cx="2628478" cy="35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76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de-DE" dirty="0"/>
              <a:t>Christkind </a:t>
            </a:r>
            <a:r>
              <a:rPr lang="de-DE" dirty="0" err="1"/>
              <a:t>or</a:t>
            </a:r>
            <a:r>
              <a:rPr lang="de-DE" dirty="0"/>
              <a:t> Santa </a:t>
            </a:r>
            <a:r>
              <a:rPr lang="de-DE" dirty="0" err="1"/>
              <a:t>Clause</a:t>
            </a:r>
            <a:r>
              <a:rPr lang="de-DE" dirty="0"/>
              <a:t>? </a:t>
            </a:r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both co-exist/are celebrated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Different figures and helpers in different regions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de-DE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7FBD026-35D2-4913-8BEE-C60CE67B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0"/>
            <a:ext cx="1245600" cy="874597"/>
          </a:xfr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4EAFD31-9418-4172-B3A7-F5FCF7C30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1263064"/>
            <a:ext cx="2924944" cy="528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16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de-DE" dirty="0"/>
              <a:t>Christmas </a:t>
            </a:r>
            <a:r>
              <a:rPr lang="de-DE" dirty="0" err="1"/>
              <a:t>Markets</a:t>
            </a:r>
            <a:endParaRPr lang="de-DE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Every small town and city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Handmade crafts, decorations, food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de-DE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7FBD026-35D2-4913-8BEE-C60CE67B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0"/>
            <a:ext cx="1245600" cy="874597"/>
          </a:xfr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C8D6D95-16DD-4D38-B822-AEA808CBA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4032403"/>
            <a:ext cx="3878214" cy="25945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7EF7295-B294-4179-B3A9-31D186C9D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3" y="1700808"/>
            <a:ext cx="3891869" cy="259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01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6" y="116632"/>
            <a:ext cx="4646768" cy="6572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2284" y="1556792"/>
            <a:ext cx="58326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u="sng" dirty="0">
                <a:cs typeface="Times New Roman" panose="02020603050405020304" pitchFamily="18" charset="0"/>
              </a:rPr>
              <a:t>Assistant</a:t>
            </a:r>
            <a:r>
              <a:rPr lang="en-US" sz="3200" dirty="0">
                <a:cs typeface="Times New Roman" panose="02020603050405020304" pitchFamily="18" charset="0"/>
              </a:rPr>
              <a:t>: his granddaughter </a:t>
            </a:r>
            <a:r>
              <a:rPr lang="en-US" sz="3200" dirty="0" err="1">
                <a:cs typeface="Times New Roman" panose="02020603050405020304" pitchFamily="18" charset="0"/>
              </a:rPr>
              <a:t>Snegurochka</a:t>
            </a:r>
            <a:endParaRPr lang="en-US" sz="32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u="sng" dirty="0">
                <a:cs typeface="Times New Roman" panose="02020603050405020304" pitchFamily="18" charset="0"/>
              </a:rPr>
              <a:t>Transport</a:t>
            </a:r>
            <a:r>
              <a:rPr lang="en-US" sz="3200" dirty="0">
                <a:cs typeface="Times New Roman" panose="02020603050405020304" pitchFamily="18" charset="0"/>
              </a:rPr>
              <a:t>: trio of </a:t>
            </a:r>
            <a:r>
              <a:rPr lang="en-US" sz="3200" dirty="0" err="1">
                <a:cs typeface="Times New Roman" panose="02020603050405020304" pitchFamily="18" charset="0"/>
              </a:rPr>
              <a:t>hourses</a:t>
            </a:r>
            <a:endParaRPr lang="en-US" sz="32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u="sng" dirty="0">
                <a:cs typeface="Times New Roman" panose="02020603050405020304" pitchFamily="18" charset="0"/>
              </a:rPr>
              <a:t>Lives in</a:t>
            </a:r>
            <a:r>
              <a:rPr lang="en-US" sz="3200" dirty="0">
                <a:cs typeface="Times New Roman" panose="02020603050405020304" pitchFamily="18" charset="0"/>
              </a:rPr>
              <a:t> Veliky Ustyug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99196" y="548680"/>
            <a:ext cx="2818336" cy="769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399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Ded</a:t>
            </a:r>
            <a:r>
              <a:rPr lang="en-US" sz="4399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399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Moroz</a:t>
            </a:r>
            <a:r>
              <a:rPr lang="en-US" sz="4399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ru-RU" sz="4399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21"/>
            <a:ext cx="4845284" cy="66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r="12104"/>
          <a:stretch/>
        </p:blipFill>
        <p:spPr>
          <a:xfrm>
            <a:off x="6972026" y="0"/>
            <a:ext cx="5184576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87" y="1490532"/>
            <a:ext cx="3361512" cy="223441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7828" y="164969"/>
            <a:ext cx="10512862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There’s no New Year without…</a:t>
            </a:r>
            <a:endParaRPr lang="de-DE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490532"/>
            <a:ext cx="3779699" cy="2834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36" y="3724948"/>
            <a:ext cx="4405510" cy="29422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84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1916832"/>
            <a:ext cx="4337262" cy="4337262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05837" y="848015"/>
            <a:ext cx="10512862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More festivities!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8431" y="2277265"/>
            <a:ext cx="6092825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cs typeface="Times New Roman" panose="02020603050405020304" pitchFamily="18" charset="0"/>
              </a:rPr>
              <a:t>Christmas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  January,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cs typeface="Times New Roman" panose="02020603050405020304" pitchFamily="18" charset="0"/>
              </a:rPr>
              <a:t>Old New Year</a:t>
            </a:r>
            <a:br>
              <a:rPr lang="en-US" sz="3200" dirty="0">
                <a:cs typeface="Times New Roman" panose="02020603050405020304" pitchFamily="18" charset="0"/>
              </a:rPr>
            </a:br>
            <a:r>
              <a:rPr lang="en-US" sz="3200" dirty="0">
                <a:cs typeface="Times New Roman" panose="02020603050405020304" pitchFamily="18" charset="0"/>
              </a:rPr>
              <a:t>January, 1</a:t>
            </a:r>
            <a:r>
              <a:rPr lang="ru-RU" sz="3200" dirty="0">
                <a:cs typeface="Times New Roman" panose="02020603050405020304" pitchFamily="18" charset="0"/>
              </a:rPr>
              <a:t>3-14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44624"/>
            <a:ext cx="4512000" cy="676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33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47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1678" y="0"/>
            <a:ext cx="12226769" cy="6858000"/>
            <a:chOff x="-11678" y="0"/>
            <a:chExt cx="12226769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56"/>
            <a:stretch/>
          </p:blipFill>
          <p:spPr>
            <a:xfrm flipH="1">
              <a:off x="10346126" y="0"/>
              <a:ext cx="1868965" cy="6858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78" y="0"/>
              <a:ext cx="10357805" cy="68580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78388" y="332656"/>
            <a:ext cx="6154985" cy="4322861"/>
          </a:xfrm>
        </p:spPr>
        <p:txBody>
          <a:bodyPr anchor="t">
            <a:normAutofit/>
          </a:bodyPr>
          <a:lstStyle/>
          <a:p>
            <a:pPr algn="r"/>
            <a:r>
              <a:rPr lang="de-DE" sz="8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Thank</a:t>
            </a:r>
            <a:r>
              <a:rPr lang="de-DE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8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You</a:t>
            </a:r>
            <a:r>
              <a:rPr lang="de-DE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8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for</a:t>
            </a:r>
            <a:r>
              <a:rPr lang="de-DE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Attention!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5878388" y="4696569"/>
            <a:ext cx="5938961" cy="17567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de-DE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5"/>
          <a:stretch/>
        </p:blipFill>
        <p:spPr>
          <a:xfrm>
            <a:off x="0" y="0"/>
            <a:ext cx="12215092" cy="6857132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014292" y="836712"/>
            <a:ext cx="5832648" cy="3639938"/>
          </a:xfrm>
        </p:spPr>
        <p:txBody>
          <a:bodyPr>
            <a:normAutofit/>
          </a:bodyPr>
          <a:lstStyle/>
          <a:p>
            <a:r>
              <a:rPr lang="de-DE" sz="8000" dirty="0">
                <a:solidFill>
                  <a:schemeClr val="bg1"/>
                </a:solidFill>
              </a:rPr>
              <a:t>FIRST THINGS TO KNOW</a:t>
            </a:r>
          </a:p>
        </p:txBody>
      </p:sp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980728"/>
            <a:ext cx="7560840" cy="56706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188640"/>
            <a:ext cx="4863698" cy="5856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33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25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5837" y="1412776"/>
            <a:ext cx="1772191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Illustrations:</a:t>
            </a:r>
            <a:endParaRPr lang="ru-RU" sz="2400" dirty="0"/>
          </a:p>
          <a:p>
            <a:pPr>
              <a:lnSpc>
                <a:spcPts val="1200"/>
              </a:lnSpc>
            </a:pPr>
            <a:endParaRPr lang="ru-RU" sz="4800" dirty="0"/>
          </a:p>
          <a:p>
            <a:pPr>
              <a:lnSpc>
                <a:spcPts val="1200"/>
              </a:lnSpc>
            </a:pPr>
            <a:endParaRPr lang="ru-RU" sz="1600" dirty="0"/>
          </a:p>
          <a:p>
            <a:endParaRPr lang="ru-RU" sz="1600" dirty="0"/>
          </a:p>
          <a:p>
            <a:endParaRPr lang="en-US" sz="1600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1021" y="1844824"/>
            <a:ext cx="108400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https://hhpblog.s3.amazonaws.com/blog/wordpress/wp-content/uploads/2016/12/iStock-513534403.jpg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http://dnepr.info/wp-content/uploads/2015/06/marshrutochka.jpg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4"/>
              </a:rPr>
              <a:t>http://nsk.sibnovosti.ru/culture/131570-v-novosibirskom-metro-nachal-kursirovat-poezd-muzey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http://www.nsk-metro.ru/img/Stations/Rechnoi%20Vokzal/03.jpg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6"/>
              </a:rPr>
              <a:t>http://www.metrowalks.com/ru/novosibirsk/leninskaya/gagarinskaya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7"/>
              </a:rPr>
              <a:t>https://kudago.com/nsk/place/stanciya-ploshad-marksa-novosibirsk/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8"/>
              </a:rPr>
              <a:t>http://metro3000.ru/06-novosibirsk-metro.html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9"/>
              </a:rPr>
              <a:t>http://busphoto.ru/photo/01/03/92/103921.jpg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0"/>
              </a:rPr>
              <a:t>http://spb-gid.ru/transport/wheeled-transport/nochnye-avtobusy-spb/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1"/>
              </a:rPr>
              <a:t>https://trainpix.org/photo/74667/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2"/>
              </a:rPr>
              <a:t>http://bk54.ru/news/article/5885/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3"/>
              </a:rPr>
              <a:t>http://www.misucell.com/WDF-251240.html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4"/>
              </a:rPr>
              <a:t>https://i.pinimg.com/736x/ed/98/89/ed98892c005049b13e2ae9af2e99d865--snow.jpg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5"/>
              </a:rPr>
              <a:t>http://cdn.fishki.net/upload/post/201511/30/1758000/7e666160afb6e96bb1a7bbe57fa1719c.jpg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6"/>
              </a:rPr>
              <a:t>http://www.tapeta-prezent-sylwester-szampan.na-pulpit.com/zdjecia/prezent-sylwester-szampan.jpeg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7"/>
              </a:rPr>
              <a:t>https://st.zakupka.tv/images/c09bc66a-62be-3105-a8da-3aa2ca1ceb43.jpg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8"/>
              </a:rPr>
              <a:t>http://1sg.ru/content/photo_albums/b36e4c879f2bd18ad93de0010590be55.jpg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9"/>
              </a:rPr>
              <a:t>https://pbs.twimg.com/media/DP5HJbxXUAIs7pw.jpg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0"/>
              </a:rPr>
              <a:t>https://i.mycdn.me/image?id=862069068656&amp;t=35&amp;plc=WEB&amp;tkn=*xlAFWnb8_AhuJRLf49s9v9zejnA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1"/>
              </a:rPr>
              <a:t>http://img1.liveinternet.ru/images/attach/c/8/125/354/125354117_5320672_8406426.gif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2"/>
              </a:rPr>
              <a:t>http://russianconstruction.com/uploads/posts/2016-05/1462447383_26138.jpg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3"/>
              </a:rPr>
              <a:t>http://www.sovsibir.ru/news/162346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4"/>
              </a:rPr>
              <a:t>http://cdidriksen.femelle.no/wp/wp-content/uploads/2012/08/6860563113_9b774d64bb_b.jpg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5"/>
              </a:rPr>
              <a:t>https://media.licdn.com/mpr/mpr/AAEAAQAAAAAAAA1nAAAAJGM4OTAwM2Y3LThhMmQtNGZmZi1hNzQxLWQzMjllNTNjOGFkOA.jpg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6"/>
              </a:rPr>
              <a:t>https://vk.com/onfloornsk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7"/>
              </a:rPr>
              <a:t>https://vk.com/junost_dm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8"/>
              </a:rPr>
              <a:t>https://vk.com/sodrughestvo54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7709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5837" y="1412776"/>
            <a:ext cx="1772191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Illustrations:</a:t>
            </a:r>
            <a:endParaRPr lang="ru-RU" sz="2400" dirty="0"/>
          </a:p>
          <a:p>
            <a:pPr>
              <a:lnSpc>
                <a:spcPts val="1200"/>
              </a:lnSpc>
            </a:pPr>
            <a:endParaRPr lang="ru-RU" sz="4800" dirty="0"/>
          </a:p>
          <a:p>
            <a:pPr>
              <a:lnSpc>
                <a:spcPts val="1200"/>
              </a:lnSpc>
            </a:pPr>
            <a:endParaRPr lang="ru-RU" sz="1600" dirty="0"/>
          </a:p>
          <a:p>
            <a:endParaRPr lang="ru-RU" sz="1600" dirty="0"/>
          </a:p>
          <a:p>
            <a:endParaRPr lang="en-US" sz="1600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1021" y="1844824"/>
            <a:ext cx="1084001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https://upload.wikimedia.org/wikipedia/commons/thumb/e/e1/FlixBus_Setra_S_431_DT_-_Berlin_ZOB.jpg/1200px-FlixBus_Setra_S_431_DT_-_Berlin_ZOB.jpg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http://cdn2.spiegel.de/images/image-1047949-galleryV9-fzpo-1047949.jpg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ttps://www.google.de/url?sa=i&amp;rct=j&amp;q=&amp;esrc=s&amp;source=images&amp;cd=&amp;ved=0ahUKEwjg6sfyt__XAhXFVhQKHQulDk0QjBwIBA&amp;url=https%3A%2F%2Fupload.wikimedia.org%2Fwikipedia%2Fcommons%2Fthumb%2Fa%2Fac%2FFIMS-Anzeige.jpg%2F220px-FIMS-Anzeige.jpg&amp;psig=AOvVaw1Fl8ItSBgJo0A6p47AkW2G&amp;ust=1512994987450494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4"/>
              </a:rPr>
              <a:t>http://gifts.steisy.com/collection/suveniry-po-individualnomu-dizaynu/product/zimnie-vyazanye-perchatki-dlya-sensornyh-ekranov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http://softcraze.com/zima-blizka-bg-14244/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ttps://www.google.ru/url?sa=i&amp;rct=j&amp;q=&amp;esrc=s&amp;source=images&amp;cd=&amp;cad=rja&amp;uact=8&amp;ved=0ahUKEwjY9_j1gILYAhUnApoKHdPsABwQjxwIAw&amp;url=http%3A%2F%2Fwww.reimashop.ru%2Fcatalog%2Faksessuar%2Fgolovnye-ubory%2Fshapka-ushanka%2F&amp;psig=AOvVaw3CXFRRZ3JJgNHRGLFGsSxT&amp;ust=1513083361535880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ttps://www.google.ru/url?sa=i&amp;rct=j&amp;q=&amp;esrc=s&amp;source=images&amp;cd=&amp;cad=rja&amp;uact=8&amp;ved=0ahUKEwizuNjCgYLYAhWFFZoKHRG2BIwQjxwIAw&amp;url=https%3A%2F%2Flimon.md%2Fru%2Fclothes-and-accessories%2Fwarm-clothes&amp;psig=AOvVaw24mw2YyCxd2ZgfALamzP2G&amp;ust=1513083455715966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6"/>
              </a:rPr>
              <a:t>https://www.google.ru/url?sa=i&amp;rct=j&amp;q=&amp;esrc=s&amp;source=images&amp;cd=&amp;cad=rja&amp;uact=8&amp;ved=0ahUKEwjHpNmBgoLYAhWhNpoKHdVeCtQQjxwIAw&amp;url=https%3A%2F%2Fwww.youtube.com%2Fwatch%3Fv%3DmZkpZFyjsms&amp;psig=AOvVaw1II88_rwtSWf3GvWo7Icaj&amp;ust=1513083638486943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7"/>
              </a:rPr>
              <a:t>https://www.google.ru/url?sa=i&amp;rct=j&amp;q=&amp;esrc=s&amp;source=images&amp;cd=&amp;cad=rja&amp;uact=8&amp;ved=0ahUKEwijm-iBhILYAhWECJoKHVAFAIIQjxwIAw&amp;url=http%3A%2F%2Fwww.turcalendar.ru%2Fnovosibirsk%2F&amp;psig=AOvVaw2wegNS8d3fajGS2Xg5iife&amp;ust=1513084179625832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8"/>
              </a:rPr>
              <a:t>https://www.google.ru/url?sa=i&amp;rct=j&amp;q=&amp;esrc=s&amp;source=images&amp;cd=&amp;cad=rja&amp;uact=8&amp;ved=0ahUKEwjyoZXWg4LYAhWmC5oKHU_iA6gQjxwIAw&amp;url=https%3A%2F%2Feisk-licey4.ru%2Fsovsem-skoro-zimnie-kanikuly%2F&amp;psig=AOvVaw1DEwmRxCfFugMjhE7JCLw6&amp;ust=1513084088874991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9"/>
              </a:rPr>
              <a:t>https://www.google.ru/url?sa=i&amp;rct=j&amp;q=&amp;esrc=s&amp;source=images&amp;cd=&amp;cad=rja&amp;uact=8&amp;ved=0ahUKEwiy96aqioLYAhXFFZoKHeKYDyMQjRwIBw&amp;url=http%3A%2F%2Fwww.nstu.ru%2Fsport%2Fsport_buildings&amp;psig=AOvVaw1g_oeYvJDy2eJ4dptU8VUd&amp;ust=1513085885484679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0"/>
              </a:rPr>
              <a:t>https://www.google.ru/url?sa=i&amp;rct=j&amp;q=&amp;esrc=s&amp;source=images&amp;cd=&amp;cad=rja&amp;uact=8&amp;ved=0ahUKEwiRn7nfioLYAhVsEpoKHa6_A3cQjRwIBw&amp;url=https%3A%2F%2Fcommons.wikimedia.org%2Fwiki%2FFile%3ANstu-1.jpg&amp;psig=AOvVaw0grsG1KUGtl40PqbucHQoW&amp;ust=1513085981037723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1"/>
              </a:rPr>
              <a:t>https://www.google.ru/url?sa=i&amp;rct=j&amp;q=&amp;esrc=s&amp;source=images&amp;cd=&amp;cad=rja&amp;uact=8&amp;ved=0ahUKEwi2yeeci4LYAhVkApoKHUA8BxMQjRwIBw&amp;url=http%3A%2F%2Fwww.nstu.ru%2Fsport%2Fsport_buildings&amp;psig=AOvVaw0grsG1KUGtl40PqbucHQoW&amp;ust=1513085981037723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2"/>
              </a:rPr>
              <a:t>https://www.google.ru/url?sa=i&amp;rct=j&amp;q=&amp;esrc=s&amp;source=images&amp;cd=&amp;cad=rja&amp;uact=8&amp;ved=0ahUKEwjb6pXLi4LYAhUGApoKHdq5AzoQjRwIBw&amp;url=http%3A%2F%2Fwww.nstu.ru%2Fsport%2Fsport_buildings&amp;psig=AOvVaw0grsG1KUGtl40PqbucHQoW&amp;ust=1513085981037723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3"/>
              </a:rPr>
              <a:t>https://www.google.ru/url?sa=i&amp;rct=j&amp;q=&amp;esrc=s&amp;source=images&amp;cd=&amp;cad=rja&amp;uact=8&amp;ved=0ahUKEwjd1Z7vkYLYAhXBDZoKHf9qCxAQjxwIAw&amp;url=http%3A%2F%2Fwww.nstu.ru%2Fsport%2Fsports_groups&amp;psig=AOvVaw0Y0Swpd17dnW6gp7LIiATX&amp;ust=1513087880830952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14"/>
              </a:rPr>
              <a:t>http://www.rp-online.de/polopoly_fs/uhren-stunde-sommerzeit-umgestellt-bringt-b-1.549771.1324072815!httpImage/1271617175.jpg_gen/derivatives/d940x528/1271617175.jpg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http://willicherleben.de/</a:t>
            </a:r>
            <a:r>
              <a:rPr lang="en-US" sz="1200" dirty="0" err="1"/>
              <a:t>wp</a:t>
            </a:r>
            <a:r>
              <a:rPr lang="en-US" sz="1200" dirty="0"/>
              <a:t>-content/uploads/2017/08/Ampelmännchen-Ampel-Willich.jpg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2134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5837" y="1412776"/>
            <a:ext cx="1772191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Illustrations:</a:t>
            </a:r>
            <a:endParaRPr lang="ru-RU" sz="2400" dirty="0"/>
          </a:p>
          <a:p>
            <a:pPr>
              <a:lnSpc>
                <a:spcPts val="1200"/>
              </a:lnSpc>
            </a:pPr>
            <a:endParaRPr lang="ru-RU" sz="4800" dirty="0"/>
          </a:p>
          <a:p>
            <a:pPr>
              <a:lnSpc>
                <a:spcPts val="1200"/>
              </a:lnSpc>
            </a:pPr>
            <a:endParaRPr lang="ru-RU" sz="1600" dirty="0"/>
          </a:p>
          <a:p>
            <a:endParaRPr lang="ru-RU" sz="1600" dirty="0"/>
          </a:p>
          <a:p>
            <a:endParaRPr lang="en-US" sz="1600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1021" y="1844824"/>
            <a:ext cx="108400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https://www.teltarif.de/arch/2012/kw44/deutsche-bahn-app-zug-echtzeit-1m.jpg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http://www.mainz.de/medien/internet/img/thema/feste-und-veranstaltungen/weihnachtsmarkt/Weihnachtsmarkt_2011_29.jpg.scaled/468x312.pm0.bgFFFFFF.jpg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4"/>
              </a:rPr>
              <a:t>https://www.brodowin.de/weihnachtsbraten-jetzt-vorbestellen/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http://cdn4.spiegel.de/images/image-1085573-860_poster_16x9-imlt-1085573.jpg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https://bergweihnacht.files.wordpress.com/2014/12/s054-2.jpg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6"/>
              </a:rPr>
              <a:t>http://wienerroither-blog.com/wp-content/uploads/2015/12/Weihnachtsmann_u_Christkind.jpg</a:t>
            </a: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ttps://www.google.ru/url?sa=i&amp;rct=j&amp;q=&amp;esrc=s&amp;source=images&amp;cd=&amp;cad=rja&amp;uact=8&amp;ved=0ahUKEwi8lpHmmobYAhUDvxQKHddLDgMQjxwIAw&amp;url=http%3A%2F%2Fwww.maminklub.lv%2Fdoshkolnik%2Fdiskussiia-s-kakogo-vozrasta-ustupat-mesto-v-transporte-614403%2F&amp;psig=AOvVaw3-JFafESkJw3NKdw480CHi&amp;ust=1513227593145591</a:t>
            </a:r>
            <a:endParaRPr lang="ru-RU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ttps://www.google.ru/url?sa=i&amp;rct=j&amp;q=&amp;esrc=s&amp;source=images&amp;cd=&amp;cad=rja&amp;uact=8&amp;ved=0ahUKEwjLp6HBm4bYAhXMWhQKHSeBAPwQjxwIAw&amp;url=http%3A%2F%2Fwww.nowosib.com%2Fnovosibirsk%2F1841-2gis-nanes-na-kartu-novosibirska-hronicheskie-probki.html&amp;psig=AOvVaw1ZeUYAPEVECDtGR7e-y2Dy&amp;ust=1513227911747844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ttps://www.google.ru/url?sa=i&amp;rct=j&amp;q=&amp;esrc=s&amp;source=images&amp;cd=&amp;cad=rja&amp;uact=8&amp;ved=0ahUKEwi9r7uSnIbYAhVBkBQKHbnsAqYQjxwIAw&amp;url=https%3A%2F%2Fwww.lynda.com%2FBusiness-Skills-tutorials%2FCommunication-Tips%2F170778-2.html&amp;psig=AOvVaw3BMDzxlzCWJ0K_YjgNnwwx&amp;ust=1513228110698918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754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en-US" dirty="0"/>
              <a:t>Long distance traveling</a:t>
            </a:r>
            <a:endParaRPr lang="de-DE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Check your semester ticket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/>
              <a:t>Flixbus</a:t>
            </a:r>
            <a:r>
              <a:rPr lang="en-US" sz="2800" dirty="0"/>
              <a:t> is cheaper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ICE trains are faster and more expensive</a:t>
            </a:r>
          </a:p>
          <a:p>
            <a:endParaRPr lang="en-US" sz="2800" dirty="0"/>
          </a:p>
          <a:p>
            <a:endParaRPr lang="de-DE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7FBD026-35D2-4913-8BEE-C60CE67B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0"/>
            <a:ext cx="1245600" cy="874597"/>
          </a:xfrm>
          <a:ln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5D5B6CF-4E6D-49BE-BD6C-461C6EE48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91" y="1483825"/>
            <a:ext cx="3657600" cy="24231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26328F-0800-439C-8AA1-BA4322668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1" y="2412822"/>
            <a:ext cx="2330579" cy="27646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CAD676C-02D6-4BF3-A385-5E07E7B53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46" y="4139074"/>
            <a:ext cx="3117612" cy="20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-1" b="-227"/>
          <a:stretch/>
        </p:blipFill>
        <p:spPr>
          <a:xfrm>
            <a:off x="-26268" y="-27384"/>
            <a:ext cx="12215094" cy="692866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01924" y="2492896"/>
            <a:ext cx="4896390" cy="1325563"/>
          </a:xfrm>
        </p:spPr>
        <p:txBody>
          <a:bodyPr>
            <a:noAutofit/>
          </a:bodyPr>
          <a:lstStyle/>
          <a:p>
            <a:r>
              <a:rPr lang="de-DE" sz="115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USEFUL TIPS</a:t>
            </a:r>
          </a:p>
        </p:txBody>
      </p:sp>
    </p:spTree>
    <p:extLst>
      <p:ext uri="{BB962C8B-B14F-4D97-AF65-F5344CB8AC3E}">
        <p14:creationId xmlns:p14="http://schemas.microsoft.com/office/powerpoint/2010/main" val="287701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Useful</a:t>
            </a:r>
            <a:r>
              <a:rPr lang="de-DE" dirty="0"/>
              <a:t> </a:t>
            </a:r>
            <a:r>
              <a:rPr lang="de-DE" dirty="0" err="1"/>
              <a:t>tips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Official </a:t>
            </a:r>
            <a:r>
              <a:rPr lang="de-DE" dirty="0" err="1"/>
              <a:t>deadlines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kept</a:t>
            </a:r>
            <a:endParaRPr lang="de-DE" dirty="0"/>
          </a:p>
          <a:p>
            <a:r>
              <a:rPr lang="de-DE" dirty="0"/>
              <a:t>due </a:t>
            </a:r>
            <a:r>
              <a:rPr lang="de-DE" dirty="0" err="1"/>
              <a:t>dates</a:t>
            </a:r>
            <a:r>
              <a:rPr lang="de-DE" dirty="0"/>
              <a:t> and </a:t>
            </a:r>
            <a:r>
              <a:rPr lang="de-DE" dirty="0" err="1"/>
              <a:t>exam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discussed</a:t>
            </a:r>
            <a:endParaRPr lang="de-DE" dirty="0"/>
          </a:p>
          <a:p>
            <a:r>
              <a:rPr lang="de-DE" dirty="0" err="1"/>
              <a:t>Politeness</a:t>
            </a:r>
            <a:r>
              <a:rPr lang="de-DE" dirty="0"/>
              <a:t> and </a:t>
            </a:r>
            <a:r>
              <a:rPr lang="de-DE" dirty="0" err="1"/>
              <a:t>smiling</a:t>
            </a:r>
            <a:r>
              <a:rPr lang="de-DE" dirty="0"/>
              <a:t> will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a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way</a:t>
            </a:r>
            <a:endParaRPr lang="de-DE" dirty="0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C3DF1F18-4EBE-4F8C-BE1A-4B71FF6BD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0"/>
            <a:ext cx="1245600" cy="8745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50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405780" y="332656"/>
            <a:ext cx="6264542" cy="642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Russian</a:t>
            </a: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politeness</a:t>
            </a: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89756" y="1124744"/>
            <a:ext cx="10374956" cy="2504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empty-handed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you‘re</a:t>
            </a:r>
            <a:r>
              <a:rPr lang="de-DE" dirty="0"/>
              <a:t> </a:t>
            </a:r>
            <a:r>
              <a:rPr lang="de-DE" dirty="0" err="1"/>
              <a:t>invited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dinner</a:t>
            </a:r>
            <a:endParaRPr lang="ru-RU" dirty="0"/>
          </a:p>
          <a:p>
            <a:r>
              <a:rPr lang="en-US" dirty="0"/>
              <a:t>T</a:t>
            </a:r>
            <a:r>
              <a:rPr lang="de-DE" dirty="0" err="1"/>
              <a:t>ake</a:t>
            </a:r>
            <a:r>
              <a:rPr lang="de-DE" dirty="0"/>
              <a:t> off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shoes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you‘re</a:t>
            </a:r>
            <a:r>
              <a:rPr lang="de-DE" dirty="0"/>
              <a:t> </a:t>
            </a:r>
            <a:r>
              <a:rPr lang="de-DE" dirty="0" err="1"/>
              <a:t>invited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someone‘s</a:t>
            </a:r>
            <a:r>
              <a:rPr lang="de-DE" dirty="0"/>
              <a:t> </a:t>
            </a:r>
            <a:r>
              <a:rPr lang="de-DE" dirty="0" err="1"/>
              <a:t>house</a:t>
            </a:r>
            <a:endParaRPr lang="de-DE" dirty="0"/>
          </a:p>
          <a:p>
            <a:r>
              <a:rPr lang="de-DE" dirty="0"/>
              <a:t>Take off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gloves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shaking</a:t>
            </a:r>
            <a:r>
              <a:rPr lang="de-DE" dirty="0"/>
              <a:t> </a:t>
            </a:r>
            <a:r>
              <a:rPr lang="de-DE" dirty="0" err="1"/>
              <a:t>hands</a:t>
            </a:r>
            <a:endParaRPr lang="de-DE" dirty="0"/>
          </a:p>
          <a:p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respectful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: </a:t>
            </a:r>
            <a:r>
              <a:rPr lang="de-DE" dirty="0" err="1"/>
              <a:t>offer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seat</a:t>
            </a:r>
            <a:r>
              <a:rPr lang="de-DE" dirty="0"/>
              <a:t> in </a:t>
            </a:r>
            <a:r>
              <a:rPr lang="de-DE" dirty="0" err="1"/>
              <a:t>transport</a:t>
            </a:r>
            <a:r>
              <a:rPr lang="de-DE" dirty="0"/>
              <a:t>,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walk</a:t>
            </a:r>
            <a:r>
              <a:rPr lang="de-DE" dirty="0"/>
              <a:t> </a:t>
            </a:r>
            <a:r>
              <a:rPr lang="de-DE" dirty="0" err="1"/>
              <a:t>wherever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slippery</a:t>
            </a:r>
            <a:r>
              <a:rPr lang="de-DE" dirty="0"/>
              <a:t>, etc.</a:t>
            </a:r>
          </a:p>
        </p:txBody>
      </p:sp>
      <p:pic>
        <p:nvPicPr>
          <p:cNvPr id="1026" name="Picture 2" descr="Картинки по запросу правила этикета рукопожат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5057341" cy="3212976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в гости с пустыми рук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292" y="3652015"/>
            <a:ext cx="4163616" cy="3205985"/>
          </a:xfrm>
          <a:prstGeom prst="rect">
            <a:avLst/>
          </a:prstGeom>
          <a:noFill/>
        </p:spPr>
      </p:pic>
      <p:pic>
        <p:nvPicPr>
          <p:cNvPr id="1030" name="Picture 6" descr="http://s1.maminklub.lv/cache/b0/ff/b0ff16268689b2eb08df04c0d7956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2884" y="3645024"/>
            <a:ext cx="3385942" cy="3212976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2139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2024" y="1516435"/>
            <a:ext cx="8064742" cy="817564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Join</a:t>
            </a:r>
            <a:r>
              <a:rPr lang="de-DE" dirty="0"/>
              <a:t> VK </a:t>
            </a:r>
            <a:r>
              <a:rPr lang="de-DE" dirty="0" err="1"/>
              <a:t>network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communicate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Russian</a:t>
            </a:r>
            <a:r>
              <a:rPr lang="de-DE" dirty="0"/>
              <a:t> </a:t>
            </a:r>
            <a:r>
              <a:rPr lang="de-DE" dirty="0" err="1"/>
              <a:t>friends</a:t>
            </a:r>
            <a:r>
              <a:rPr lang="de-DE" dirty="0"/>
              <a:t> </a:t>
            </a:r>
            <a:r>
              <a:rPr lang="en-US" dirty="0"/>
              <a:t>and keep up with the latest university news</a:t>
            </a:r>
            <a:r>
              <a:rPr lang="de-DE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66" y="1601405"/>
            <a:ext cx="576064" cy="576064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832024" y="2333999"/>
            <a:ext cx="8064742" cy="817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Install 2GIS app not to get lost in the city</a:t>
            </a:r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66" y="2312405"/>
            <a:ext cx="1008112" cy="474103"/>
          </a:xfrm>
          <a:prstGeom prst="rect">
            <a:avLst/>
          </a:prstGeom>
        </p:spPr>
      </p:pic>
      <p:sp>
        <p:nvSpPr>
          <p:cNvPr id="9" name="Titel 3"/>
          <p:cNvSpPr txBox="1">
            <a:spLocks/>
          </p:cNvSpPr>
          <p:nvPr/>
        </p:nvSpPr>
        <p:spPr>
          <a:xfrm>
            <a:off x="981844" y="548680"/>
            <a:ext cx="6264542" cy="642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Some</a:t>
            </a:r>
            <a:r>
              <a:rPr lang="de-DE" sz="3600" dirty="0"/>
              <a:t> </a:t>
            </a:r>
            <a:r>
              <a:rPr lang="de-DE" sz="3600" b="1" dirty="0" err="1"/>
              <a:t>tech</a:t>
            </a:r>
            <a:r>
              <a:rPr lang="de-DE" sz="3600" b="1" dirty="0"/>
              <a:t> </a:t>
            </a:r>
            <a:r>
              <a:rPr lang="de-DE" sz="3600" b="1" dirty="0" err="1"/>
              <a:t>support</a:t>
            </a:r>
            <a:r>
              <a:rPr lang="de-DE" sz="3600" b="1" dirty="0"/>
              <a:t> </a:t>
            </a:r>
            <a:r>
              <a:rPr lang="de-DE" sz="3600" dirty="0" err="1"/>
              <a:t>would</a:t>
            </a:r>
            <a:r>
              <a:rPr lang="de-DE" sz="3600" dirty="0"/>
              <a:t> </a:t>
            </a:r>
            <a:r>
              <a:rPr lang="de-DE" sz="3600" dirty="0" err="1"/>
              <a:t>be</a:t>
            </a:r>
            <a:r>
              <a:rPr lang="de-DE" sz="3600" dirty="0"/>
              <a:t> </a:t>
            </a:r>
            <a:r>
              <a:rPr lang="de-DE" sz="3600" dirty="0" err="1"/>
              <a:t>helpful</a:t>
            </a:r>
            <a:r>
              <a:rPr lang="de-DE" sz="3600" dirty="0"/>
              <a:t>:</a:t>
            </a:r>
          </a:p>
        </p:txBody>
      </p:sp>
      <p:pic>
        <p:nvPicPr>
          <p:cNvPr id="14338" name="Picture 2" descr="Картинки по запросу новосибирск карта 2гис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812" y="3216959"/>
            <a:ext cx="5040560" cy="342421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6" y="3216937"/>
            <a:ext cx="5184576" cy="34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Картинки по запросу теплая одеж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6660" y="692696"/>
            <a:ext cx="2769096" cy="2769096"/>
          </a:xfrm>
          <a:prstGeom prst="rect">
            <a:avLst/>
          </a:prstGeom>
          <a:noFill/>
        </p:spPr>
      </p:pic>
      <p:pic>
        <p:nvPicPr>
          <p:cNvPr id="37898" name="Picture 10" descr="Картинки по запросу зимнй пуховик"/>
          <p:cNvPicPr>
            <a:picLocks noChangeAspect="1" noChangeArrowheads="1"/>
          </p:cNvPicPr>
          <p:nvPr/>
        </p:nvPicPr>
        <p:blipFill>
          <a:blip r:embed="rId3" cstate="print"/>
          <a:srcRect l="31303" r="30898"/>
          <a:stretch>
            <a:fillRect/>
          </a:stretch>
        </p:blipFill>
        <p:spPr bwMode="auto">
          <a:xfrm>
            <a:off x="4401119" y="2986911"/>
            <a:ext cx="2386159" cy="3550882"/>
          </a:xfrm>
          <a:prstGeom prst="rect">
            <a:avLst/>
          </a:prstGeom>
          <a:noFill/>
        </p:spPr>
      </p:pic>
      <p:pic>
        <p:nvPicPr>
          <p:cNvPr id="37894" name="Picture 6" descr="Картинки по запросу ушан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8468" y="620688"/>
            <a:ext cx="1986044" cy="2861048"/>
          </a:xfrm>
          <a:prstGeom prst="rect">
            <a:avLst/>
          </a:prstGeom>
          <a:noFill/>
        </p:spPr>
      </p:pic>
      <p:pic>
        <p:nvPicPr>
          <p:cNvPr id="37890" name="Picture 2" descr="Картинки по запросу перчатки зим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8042" y="1147813"/>
            <a:ext cx="1666156" cy="166615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-26894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68632" y="1421233"/>
            <a:ext cx="4392488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Attention! </a:t>
            </a:r>
          </a:p>
          <a:p>
            <a:pPr marL="571500" indent="-571500" defTabSz="914126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+mj-ea"/>
                <a:cs typeface="+mj-cs"/>
              </a:rPr>
              <a:t>-</a:t>
            </a:r>
            <a:r>
              <a:rPr lang="ru-RU" sz="3600" dirty="0">
                <a:latin typeface="+mj-lt"/>
                <a:ea typeface="+mj-ea"/>
                <a:cs typeface="+mj-cs"/>
              </a:rPr>
              <a:t>3</a:t>
            </a:r>
            <a:r>
              <a:rPr lang="en-US" sz="3600" dirty="0">
                <a:latin typeface="+mj-lt"/>
                <a:ea typeface="+mj-ea"/>
                <a:cs typeface="+mj-cs"/>
              </a:rPr>
              <a:t>0°C</a:t>
            </a:r>
          </a:p>
          <a:p>
            <a:pPr marL="571500" indent="-571500" defTabSz="914126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+mj-ea"/>
                <a:cs typeface="+mj-cs"/>
              </a:rPr>
              <a:t>very slippery</a:t>
            </a:r>
          </a:p>
          <a:p>
            <a:pPr defTabSz="914126">
              <a:lnSpc>
                <a:spcPct val="90000"/>
              </a:lnSpc>
              <a:spcBef>
                <a:spcPct val="0"/>
              </a:spcBef>
            </a:pPr>
            <a:endParaRPr lang="en-US" sz="360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 defTabSz="914126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Don’t forget:</a:t>
            </a:r>
            <a:endParaRPr lang="ru-RU" sz="360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 marL="571500" indent="-571500" defTabSz="914126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 </a:t>
            </a:r>
            <a:r>
              <a:rPr lang="en-US" sz="3600" dirty="0">
                <a:latin typeface="+mj-lt"/>
                <a:ea typeface="+mj-ea"/>
                <a:cs typeface="+mj-cs"/>
              </a:rPr>
              <a:t>coat</a:t>
            </a:r>
          </a:p>
          <a:p>
            <a:pPr marL="571500" indent="-571500" defTabSz="914126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+mj-ea"/>
                <a:cs typeface="+mj-cs"/>
              </a:rPr>
              <a:t> gloves/mittens</a:t>
            </a:r>
          </a:p>
          <a:p>
            <a:pPr marL="571500" indent="-571500" defTabSz="914126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+mj-ea"/>
                <a:cs typeface="+mj-cs"/>
              </a:rPr>
              <a:t> warm clothes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1764" y="188641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  <a:ea typeface="+mj-ea"/>
                <a:cs typeface="+mj-cs"/>
              </a:rPr>
              <a:t>Siberian</a:t>
            </a:r>
            <a:r>
              <a:rPr lang="en-US" sz="4400" dirty="0"/>
              <a:t> </a:t>
            </a:r>
            <a:r>
              <a:rPr lang="en-US" sz="4400" dirty="0">
                <a:latin typeface="+mj-lt"/>
                <a:ea typeface="+mj-ea"/>
                <a:cs typeface="+mj-cs"/>
              </a:rPr>
              <a:t>winter can be rough</a:t>
            </a:r>
            <a:endParaRPr lang="ru-RU" sz="3000" dirty="0"/>
          </a:p>
        </p:txBody>
      </p:sp>
      <p:pic>
        <p:nvPicPr>
          <p:cNvPr id="37892" name="Picture 4" descr="http://softcraze.com/wp-content/uploads/winter-wallpaper-1366x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1914" y="3913782"/>
            <a:ext cx="5236911" cy="2944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21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9836" y="188640"/>
            <a:ext cx="10512862" cy="19168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>
                <a:latin typeface="+mj-lt"/>
                <a:ea typeface="+mj-ea"/>
                <a:cs typeface="+mj-cs"/>
              </a:rPr>
              <a:t>Student holidays</a:t>
            </a:r>
            <a:endParaRPr lang="ru-RU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www.turcalendar.ru/articles/images/novosibirsk/_big_novosibirsk_e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0178"/>
            <a:ext cx="6454452" cy="4284142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зимние каникулы"/>
          <p:cNvPicPr>
            <a:picLocks noChangeAspect="1" noChangeArrowheads="1"/>
          </p:cNvPicPr>
          <p:nvPr/>
        </p:nvPicPr>
        <p:blipFill>
          <a:blip r:embed="rId3" cstate="print"/>
          <a:srcRect l="10505" t="9841" r="8569" b="12785"/>
          <a:stretch>
            <a:fillRect/>
          </a:stretch>
        </p:blipFill>
        <p:spPr bwMode="auto">
          <a:xfrm>
            <a:off x="6166420" y="764704"/>
            <a:ext cx="6022405" cy="43204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93812" y="5517232"/>
            <a:ext cx="3727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latin typeface="+mj-lt"/>
                <a:ea typeface="+mj-ea"/>
                <a:cs typeface="+mj-cs"/>
              </a:rPr>
              <a:t>Summer</a:t>
            </a:r>
            <a:r>
              <a:rPr lang="en-US" sz="3600" dirty="0">
                <a:latin typeface="+mj-lt"/>
                <a:ea typeface="+mj-ea"/>
                <a:cs typeface="+mj-cs"/>
              </a:rPr>
              <a:t>: 2 months</a:t>
            </a:r>
            <a:endParaRPr lang="ru-RU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6540" y="5445224"/>
            <a:ext cx="31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latin typeface="+mj-lt"/>
                <a:ea typeface="+mj-ea"/>
                <a:cs typeface="+mj-cs"/>
              </a:rPr>
              <a:t>Winter</a:t>
            </a:r>
            <a:r>
              <a:rPr lang="en-US" sz="3600" dirty="0">
                <a:latin typeface="+mj-lt"/>
                <a:ea typeface="+mj-ea"/>
                <a:cs typeface="+mj-cs"/>
              </a:rPr>
              <a:t>: 3 weeks</a:t>
            </a:r>
            <a:endParaRPr lang="ru-RU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en-US" dirty="0"/>
              <a:t>First things to know</a:t>
            </a:r>
            <a:endParaRPr lang="de-DE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Don’t walk over a red light 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/>
              <a:t>Be on time (</a:t>
            </a:r>
            <a:r>
              <a:rPr lang="de-DE" sz="2800" dirty="0" err="1"/>
              <a:t>best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arrive</a:t>
            </a:r>
            <a:r>
              <a:rPr lang="de-DE" sz="2800" dirty="0"/>
              <a:t> 10 </a:t>
            </a:r>
            <a:r>
              <a:rPr lang="de-DE" sz="2800" dirty="0" err="1"/>
              <a:t>minutes</a:t>
            </a:r>
            <a:r>
              <a:rPr lang="de-DE" sz="2800" dirty="0"/>
              <a:t> </a:t>
            </a:r>
            <a:r>
              <a:rPr lang="de-DE" sz="2800" dirty="0" err="1"/>
              <a:t>early</a:t>
            </a:r>
            <a:r>
              <a:rPr lang="de-DE" sz="2800" dirty="0"/>
              <a:t>)</a:t>
            </a:r>
            <a:endParaRPr lang="en-US" sz="2800" dirty="0"/>
          </a:p>
          <a:p>
            <a:endParaRPr lang="de-DE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7FBD026-35D2-4913-8BEE-C60CE67B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-26895"/>
            <a:ext cx="1245600" cy="874597"/>
          </a:xfrm>
          <a:ln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7B66ECC-B21E-4C90-A920-7471DC9ED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1440160"/>
            <a:ext cx="2651787" cy="19888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8D28643-8A12-49AF-924E-1D108E2ED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84" y="3645024"/>
            <a:ext cx="44767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55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en-US" dirty="0"/>
              <a:t>First things to know</a:t>
            </a:r>
            <a:endParaRPr lang="de-DE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40358" y="1528307"/>
            <a:ext cx="6314694" cy="513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Don’t walk over a red light…</a:t>
            </a:r>
            <a:r>
              <a:rPr lang="en-US" sz="2800" dirty="0">
                <a:solidFill>
                  <a:srgbClr val="00B050"/>
                </a:solidFill>
              </a:rPr>
              <a:t>unless your late for the bus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/>
              <a:t>Be on time (</a:t>
            </a:r>
            <a:r>
              <a:rPr lang="de-DE" sz="2800" dirty="0" err="1"/>
              <a:t>best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arrive</a:t>
            </a:r>
            <a:r>
              <a:rPr lang="de-DE" sz="2800" dirty="0"/>
              <a:t> 10 </a:t>
            </a:r>
            <a:r>
              <a:rPr lang="de-DE" sz="2800" dirty="0" err="1"/>
              <a:t>minutes</a:t>
            </a:r>
            <a:r>
              <a:rPr lang="de-DE" sz="2800" dirty="0"/>
              <a:t> </a:t>
            </a:r>
            <a:r>
              <a:rPr lang="de-DE" sz="2800" dirty="0" err="1"/>
              <a:t>early</a:t>
            </a:r>
            <a:r>
              <a:rPr lang="de-DE" sz="2800" dirty="0"/>
              <a:t>)</a:t>
            </a:r>
            <a:endParaRPr lang="en-US" sz="2800" dirty="0"/>
          </a:p>
          <a:p>
            <a:endParaRPr lang="de-DE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7FBD026-35D2-4913-8BEE-C60CE67B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25" y="0"/>
            <a:ext cx="1245600" cy="874597"/>
          </a:xfrm>
          <a:ln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7B66ECC-B21E-4C90-A920-7471DC9ED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1440160"/>
            <a:ext cx="2651787" cy="19888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8D28643-8A12-49AF-924E-1D108E2ED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84" y="3645024"/>
            <a:ext cx="44767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7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51" y="0"/>
            <a:ext cx="8886541" cy="6858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3772" y="548680"/>
            <a:ext cx="5688632" cy="1325563"/>
          </a:xfrm>
        </p:spPr>
        <p:txBody>
          <a:bodyPr>
            <a:noAutofit/>
          </a:bodyPr>
          <a:lstStyle/>
          <a:p>
            <a:r>
              <a:rPr lang="de-DE" sz="4800" dirty="0">
                <a:latin typeface="+mn-lt"/>
              </a:rPr>
              <a:t>WHERE TO LIVE &amp; HOW TO GET AROUND THE CITY</a:t>
            </a:r>
          </a:p>
        </p:txBody>
      </p:sp>
    </p:spTree>
    <p:extLst>
      <p:ext uri="{BB962C8B-B14F-4D97-AF65-F5344CB8AC3E}">
        <p14:creationId xmlns:p14="http://schemas.microsoft.com/office/powerpoint/2010/main" val="102394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3758393"/>
            <a:ext cx="4847278" cy="2804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51" y="0"/>
            <a:ext cx="1245874" cy="700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10188" r="2940"/>
          <a:stretch/>
        </p:blipFill>
        <p:spPr>
          <a:xfrm>
            <a:off x="477788" y="1342406"/>
            <a:ext cx="4153625" cy="2664296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33772" y="188640"/>
            <a:ext cx="10512862" cy="1325563"/>
          </a:xfrm>
        </p:spPr>
        <p:txBody>
          <a:bodyPr/>
          <a:lstStyle/>
          <a:p>
            <a:r>
              <a:rPr lang="en-US" dirty="0"/>
              <a:t>University hostel or dormitory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997397" y="1254556"/>
            <a:ext cx="6226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Conditions</a:t>
            </a:r>
            <a:r>
              <a:rPr lang="en-US" sz="2800" dirty="0"/>
              <a:t>:</a:t>
            </a:r>
          </a:p>
          <a:p>
            <a:r>
              <a:rPr lang="en-US" sz="2800" dirty="0"/>
              <a:t>2- or 3-person rooms,</a:t>
            </a:r>
          </a:p>
          <a:p>
            <a:r>
              <a:rPr lang="en-US" sz="2800" dirty="0"/>
              <a:t>bathroom in the room or common bathroom on the floor,</a:t>
            </a:r>
          </a:p>
          <a:p>
            <a:r>
              <a:rPr lang="en-US" sz="2800" dirty="0"/>
              <a:t>common kitchen &amp; laundry on each floor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04" y="3759881"/>
            <a:ext cx="5239650" cy="280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958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33CC421-9658-4F38-BB01-C00C24131C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2293</Words>
  <Application>Microsoft Office PowerPoint</Application>
  <PresentationFormat>Benutzerdefiniert</PresentationFormat>
  <Paragraphs>224</Paragraphs>
  <Slides>38</Slides>
  <Notes>8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Gill Sans Ultra Bold</vt:lpstr>
      <vt:lpstr>Times New Roman</vt:lpstr>
      <vt:lpstr>Тема Office</vt:lpstr>
      <vt:lpstr>MEETING CULTURES</vt:lpstr>
      <vt:lpstr>Meeting cultures</vt:lpstr>
      <vt:lpstr>FIRST THINGS TO KNOW</vt:lpstr>
      <vt:lpstr>PowerPoint-Präsentation</vt:lpstr>
      <vt:lpstr>PowerPoint-Präsentation</vt:lpstr>
      <vt:lpstr>First things to know</vt:lpstr>
      <vt:lpstr>First things to know</vt:lpstr>
      <vt:lpstr>WHERE TO LIVE &amp; HOW TO GET AROUND THE CITY</vt:lpstr>
      <vt:lpstr>University hostel or dormitory</vt:lpstr>
      <vt:lpstr>Dormitories</vt:lpstr>
      <vt:lpstr>Subway</vt:lpstr>
      <vt:lpstr>Buses, trolley buses, tramways &amp; share taxis</vt:lpstr>
      <vt:lpstr>Trains</vt:lpstr>
      <vt:lpstr>Trains, Buses &amp; other transportation</vt:lpstr>
      <vt:lpstr>STUDENT  LIFE </vt:lpstr>
      <vt:lpstr>Everyday life </vt:lpstr>
      <vt:lpstr>Events</vt:lpstr>
      <vt:lpstr>PowerPoint-Präsentation</vt:lpstr>
      <vt:lpstr>PowerPoint-Präsentation</vt:lpstr>
      <vt:lpstr>Enjoy your free time</vt:lpstr>
      <vt:lpstr>Enjoy your free time</vt:lpstr>
      <vt:lpstr>Christmas Edition</vt:lpstr>
      <vt:lpstr>Festivities </vt:lpstr>
      <vt:lpstr>Christkind or Santa Clause? </vt:lpstr>
      <vt:lpstr>Christmas Markets</vt:lpstr>
      <vt:lpstr>PowerPoint-Präsentation</vt:lpstr>
      <vt:lpstr>There’s no New Year without…</vt:lpstr>
      <vt:lpstr>More festivities!</vt:lpstr>
      <vt:lpstr>Thank You for Attention!</vt:lpstr>
      <vt:lpstr>PowerPoint-Präsentation</vt:lpstr>
      <vt:lpstr>References</vt:lpstr>
      <vt:lpstr>References</vt:lpstr>
      <vt:lpstr>References</vt:lpstr>
      <vt:lpstr>Long distance traveling</vt:lpstr>
      <vt:lpstr>USEFUL TIPS</vt:lpstr>
      <vt:lpstr>Useful tips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2017-12-05T10:46:33Z</dcterms:created>
  <dcterms:modified xsi:type="dcterms:W3CDTF">2017-12-13T10:28:52Z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TC028048779991</vt:lpwstr>
  </property>
</Properties>
</file>