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7" r:id="rId3"/>
    <p:sldMasterId id="2147483705" r:id="rId4"/>
    <p:sldMasterId id="2147483723" r:id="rId5"/>
  </p:sldMasterIdLst>
  <p:sldIdLst>
    <p:sldId id="256" r:id="rId6"/>
    <p:sldId id="257" r:id="rId7"/>
    <p:sldId id="275" r:id="rId8"/>
    <p:sldId id="265" r:id="rId9"/>
    <p:sldId id="291" r:id="rId10"/>
    <p:sldId id="271" r:id="rId11"/>
    <p:sldId id="292" r:id="rId12"/>
    <p:sldId id="260" r:id="rId13"/>
    <p:sldId id="293" r:id="rId14"/>
    <p:sldId id="261" r:id="rId15"/>
    <p:sldId id="294" r:id="rId16"/>
    <p:sldId id="272" r:id="rId17"/>
    <p:sldId id="295" r:id="rId18"/>
    <p:sldId id="273" r:id="rId19"/>
    <p:sldId id="296" r:id="rId20"/>
    <p:sldId id="262" r:id="rId21"/>
    <p:sldId id="297" r:id="rId22"/>
    <p:sldId id="274" r:id="rId23"/>
    <p:sldId id="298" r:id="rId24"/>
    <p:sldId id="264" r:id="rId25"/>
    <p:sldId id="299" r:id="rId26"/>
    <p:sldId id="266" r:id="rId27"/>
    <p:sldId id="300" r:id="rId28"/>
    <p:sldId id="268" r:id="rId29"/>
    <p:sldId id="287" r:id="rId30"/>
    <p:sldId id="269" r:id="rId31"/>
    <p:sldId id="288" r:id="rId32"/>
    <p:sldId id="270" r:id="rId33"/>
    <p:sldId id="30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9878" autoAdjust="0"/>
  </p:normalViewPr>
  <p:slideViewPr>
    <p:cSldViewPr snapToGrid="0">
      <p:cViewPr>
        <p:scale>
          <a:sx n="60" d="100"/>
          <a:sy n="60" d="100"/>
        </p:scale>
        <p:origin x="-894" y="-4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10/26/2017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10/26/2017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10/26/2017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10/26/2017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10/26/2017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10/26/2017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10/26/2017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95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300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414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176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04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234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903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82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229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272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980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158569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10/26/2017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634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31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677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188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308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428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89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388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7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32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471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890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046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183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004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992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55702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980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437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61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93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451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49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935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131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50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417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87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656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951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378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383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201192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95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9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397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499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92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5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541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21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156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14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522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6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242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810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587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960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377652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931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95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143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705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095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1.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10/26/2017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09083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94385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87217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solidFill>
                  <a:prstClr val="black">
                    <a:tint val="75000"/>
                  </a:prstClr>
                </a:solidFill>
              </a:rPr>
              <a:pPr/>
              <a:t>10/26/2017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12660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590309"/>
            <a:ext cx="9448800" cy="1817225"/>
          </a:xfrm>
        </p:spPr>
        <p:txBody>
          <a:bodyPr>
            <a:normAutofit/>
          </a:bodyPr>
          <a:lstStyle/>
          <a:p>
            <a:pPr algn="ctr"/>
            <a:r>
              <a:rPr lang="en-US" b="1" dirty="0" smtClean="0">
                <a:solidFill>
                  <a:schemeClr val="accent1"/>
                </a:solidFill>
                <a:latin typeface="Arial Black" panose="020B0A04020102020204" pitchFamily="34" charset="0"/>
              </a:rPr>
              <a:t>COUNTRY QUIZ</a:t>
            </a:r>
            <a:endParaRPr lang="ru-RU" b="1" dirty="0">
              <a:solidFill>
                <a:schemeClr val="accent1"/>
              </a:solidFill>
              <a:latin typeface="Arial Black" panose="020B0A04020102020204" pitchFamily="34" charset="0"/>
            </a:endParaRPr>
          </a:p>
        </p:txBody>
      </p:sp>
      <p:sp>
        <p:nvSpPr>
          <p:cNvPr id="3" name="Подзаголовок 2"/>
          <p:cNvSpPr>
            <a:spLocks noGrp="1"/>
          </p:cNvSpPr>
          <p:nvPr>
            <p:ph type="subTitle" idx="1"/>
          </p:nvPr>
        </p:nvSpPr>
        <p:spPr>
          <a:xfrm>
            <a:off x="1371600" y="2754776"/>
            <a:ext cx="9448800" cy="2720050"/>
          </a:xfrm>
        </p:spPr>
        <p:txBody>
          <a:bodyPr>
            <a:normAutofit/>
          </a:bodyPr>
          <a:lstStyle/>
          <a:p>
            <a:r>
              <a:rPr lang="en-US" sz="3200" dirty="0" smtClean="0">
                <a:latin typeface="Arial" panose="020B0604020202020204" pitchFamily="34" charset="0"/>
                <a:cs typeface="Arial" panose="020B0604020202020204" pitchFamily="34" charset="0"/>
              </a:rPr>
              <a:t>Can you guess which country </a:t>
            </a:r>
            <a:r>
              <a:rPr lang="en-US" sz="3200" b="1" dirty="0" smtClean="0">
                <a:latin typeface="Arial" panose="020B0604020202020204" pitchFamily="34" charset="0"/>
                <a:cs typeface="Arial" panose="020B0604020202020204" pitchFamily="34" charset="0"/>
              </a:rPr>
              <a:t>“is down with</a:t>
            </a:r>
            <a:r>
              <a:rPr lang="en-US" sz="3200" b="1"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the following cultural events and items?</a:t>
            </a:r>
            <a:endParaRPr lang="ru-RU" sz="3200" dirty="0" smtClean="0">
              <a:latin typeface="Arial" panose="020B0604020202020204" pitchFamily="34" charset="0"/>
              <a:cs typeface="Arial" panose="020B0604020202020204" pitchFamily="34" charset="0"/>
            </a:endParaRPr>
          </a:p>
          <a:p>
            <a:endParaRPr lang="en-US" sz="3200" dirty="0" smtClean="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*to be down with* </a:t>
            </a:r>
            <a:r>
              <a:rPr lang="en-US" sz="2800" dirty="0" smtClean="0">
                <a:latin typeface="Arial" panose="020B0604020202020204" pitchFamily="34" charset="0"/>
                <a:cs typeface="Arial" panose="020B0604020202020204" pitchFamily="34" charset="0"/>
              </a:rPr>
              <a:t>- used for saying that someone has an illness, also metaphorically</a:t>
            </a:r>
            <a:r>
              <a:rPr lang="ru-RU" sz="2800" dirty="0" smtClean="0">
                <a:latin typeface="Arial" panose="020B0604020202020204" pitchFamily="34" charset="0"/>
                <a:cs typeface="Arial" panose="020B0604020202020204" pitchFamily="34" charset="0"/>
              </a:rPr>
              <a:t> </a:t>
            </a:r>
            <a:endParaRPr lang="ru-R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80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949124"/>
            <a:ext cx="9448800" cy="2679377"/>
          </a:xfrm>
        </p:spPr>
        <p:txBody>
          <a:bodyPr>
            <a:noAutofit/>
          </a:bodyPr>
          <a:lstStyle/>
          <a:p>
            <a:r>
              <a:rPr lang="en-US" sz="3600" dirty="0"/>
              <a:t>5. </a:t>
            </a:r>
            <a:r>
              <a:rPr lang="en-US" sz="3600" cap="none" dirty="0">
                <a:solidFill>
                  <a:prstClr val="black"/>
                </a:solidFill>
                <a:latin typeface="Arial" panose="020B0604020202020204" pitchFamily="34" charset="0"/>
                <a:ea typeface="+mn-ea"/>
                <a:cs typeface="Arial" panose="020B0604020202020204" pitchFamily="34" charset="0"/>
              </a:rPr>
              <a:t>Which South American country is down with partying (especially on carnival, but also all year round), dancing nonstop to Samba music and spending hours upon hours watching soccer in the </a:t>
            </a:r>
            <a:r>
              <a:rPr lang="en-US" sz="3600" cap="none" dirty="0" err="1">
                <a:solidFill>
                  <a:prstClr val="black"/>
                </a:solidFill>
                <a:latin typeface="Arial" panose="020B0604020202020204" pitchFamily="34" charset="0"/>
                <a:ea typeface="+mn-ea"/>
                <a:cs typeface="Arial" panose="020B0604020202020204" pitchFamily="34" charset="0"/>
              </a:rPr>
              <a:t>Maracana</a:t>
            </a:r>
            <a:r>
              <a:rPr lang="en-US" sz="3600" cap="none" dirty="0">
                <a:solidFill>
                  <a:prstClr val="black"/>
                </a:solidFill>
                <a:latin typeface="Arial" panose="020B0604020202020204" pitchFamily="34" charset="0"/>
                <a:ea typeface="+mn-ea"/>
                <a:cs typeface="Arial" panose="020B0604020202020204" pitchFamily="34" charset="0"/>
              </a:rPr>
              <a:t> stadium? </a:t>
            </a:r>
            <a:endParaRPr lang="ru-RU" sz="3600" dirty="0"/>
          </a:p>
        </p:txBody>
      </p:sp>
      <p:sp>
        <p:nvSpPr>
          <p:cNvPr id="3" name="Подзаголовок 2"/>
          <p:cNvSpPr>
            <a:spLocks noGrp="1"/>
          </p:cNvSpPr>
          <p:nvPr>
            <p:ph type="subTitle" idx="1"/>
          </p:nvPr>
        </p:nvSpPr>
        <p:spPr>
          <a:xfrm>
            <a:off x="1371600" y="4062713"/>
            <a:ext cx="9448800" cy="1597107"/>
          </a:xfrm>
        </p:spPr>
        <p:txBody>
          <a:bodyPr>
            <a:normAutofit/>
          </a:bodyPr>
          <a:lstStyle/>
          <a:p>
            <a:r>
              <a:rPr lang="en-US" sz="3200" dirty="0">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Brazil			C	Colombia</a:t>
            </a:r>
            <a:r>
              <a:rPr lang="en-US" sz="3200" dirty="0">
                <a:latin typeface="Arial" panose="020B0604020202020204" pitchFamily="34" charset="0"/>
                <a:cs typeface="Arial" panose="020B0604020202020204" pitchFamily="34" charset="0"/>
              </a:rPr>
              <a:t>?</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Peru				D	Argentina</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ru-RU" sz="3200" dirty="0">
              <a:latin typeface="Arial" panose="020B0604020202020204" pitchFamily="34" charset="0"/>
              <a:cs typeface="Arial" panose="020B0604020202020204" pitchFamily="34" charset="0"/>
            </a:endParaRPr>
          </a:p>
          <a:p>
            <a:endParaRPr lang="ru-RU" dirty="0"/>
          </a:p>
        </p:txBody>
      </p:sp>
    </p:spTree>
    <p:extLst>
      <p:ext uri="{BB962C8B-B14F-4D97-AF65-F5344CB8AC3E}">
        <p14:creationId xmlns:p14="http://schemas.microsoft.com/office/powerpoint/2010/main" val="173414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76150" y="692535"/>
            <a:ext cx="2444695" cy="830997"/>
          </a:xfrm>
          <a:prstGeom prst="rect">
            <a:avLst/>
          </a:prstGeom>
        </p:spPr>
        <p:txBody>
          <a:bodyPr wrap="square">
            <a:spAutoFit/>
          </a:bodyPr>
          <a:lstStyle/>
          <a:p>
            <a:r>
              <a:rPr lang="en-US" sz="4800" dirty="0">
                <a:solidFill>
                  <a:schemeClr val="accent4">
                    <a:lumMod val="75000"/>
                  </a:schemeClr>
                </a:solidFill>
                <a:latin typeface="Britannic Bold" pitchFamily="34" charset="0"/>
                <a:cs typeface="Arial" panose="020B0604020202020204" pitchFamily="34" charset="0"/>
              </a:rPr>
              <a:t>Brazil</a:t>
            </a:r>
            <a:endParaRPr lang="ru-RU" sz="4800" dirty="0"/>
          </a:p>
        </p:txBody>
      </p:sp>
      <p:pic>
        <p:nvPicPr>
          <p:cNvPr id="3" name="Объект 7"/>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686493" y="1769423"/>
            <a:ext cx="4957303" cy="3913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descr="http://test.mariauchiha.ru/images/south_america/Braz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363" y="1882238"/>
            <a:ext cx="5911633" cy="3687381"/>
          </a:xfrm>
          <a:prstGeom prst="roundRect">
            <a:avLst>
              <a:gd name="adj" fmla="val 21669"/>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591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803405"/>
            <a:ext cx="9448800" cy="2270884"/>
          </a:xfrm>
        </p:spPr>
        <p:txBody>
          <a:bodyPr>
            <a:noAutofit/>
          </a:bodyPr>
          <a:lstStyle/>
          <a:p>
            <a:r>
              <a:rPr lang="en-US" sz="3200" dirty="0"/>
              <a:t>6</a:t>
            </a:r>
            <a:r>
              <a:rPr lang="en-US" sz="3200" dirty="0" smtClean="0"/>
              <a:t>. </a:t>
            </a:r>
            <a:r>
              <a:rPr lang="en-US" sz="3600" cap="none" dirty="0" smtClean="0">
                <a:latin typeface="Arial" panose="020B0604020202020204" pitchFamily="34" charset="0"/>
                <a:cs typeface="Arial" panose="020B0604020202020204" pitchFamily="34" charset="0"/>
              </a:rPr>
              <a:t>You bump into a group of </a:t>
            </a:r>
            <a:r>
              <a:rPr lang="en-US" sz="3600" cap="none" dirty="0">
                <a:latin typeface="Arial" panose="020B0604020202020204" pitchFamily="34" charset="0"/>
                <a:cs typeface="Arial" panose="020B0604020202020204" pitchFamily="34" charset="0"/>
              </a:rPr>
              <a:t>A</a:t>
            </a:r>
            <a:r>
              <a:rPr lang="en-US" sz="3600" cap="none" dirty="0" smtClean="0">
                <a:latin typeface="Arial" panose="020B0604020202020204" pitchFamily="34" charset="0"/>
                <a:cs typeface="Arial" panose="020B0604020202020204" pitchFamily="34" charset="0"/>
              </a:rPr>
              <a:t>ustralian students in a bar in </a:t>
            </a:r>
            <a:r>
              <a:rPr lang="en-US" sz="3600" cap="none" dirty="0">
                <a:latin typeface="Arial" panose="020B0604020202020204" pitchFamily="34" charset="0"/>
                <a:cs typeface="Arial" panose="020B0604020202020204" pitchFamily="34" charset="0"/>
              </a:rPr>
              <a:t>S</a:t>
            </a:r>
            <a:r>
              <a:rPr lang="en-US" sz="3600" cap="none" dirty="0" smtClean="0">
                <a:latin typeface="Arial" panose="020B0604020202020204" pitchFamily="34" charset="0"/>
                <a:cs typeface="Arial" panose="020B0604020202020204" pitchFamily="34" charset="0"/>
              </a:rPr>
              <a:t>ydney. You all have a lot in common, so they invite you back to their place for "snags" on the </a:t>
            </a:r>
            <a:r>
              <a:rPr lang="en-US" sz="3600" cap="none" dirty="0" err="1" smtClean="0">
                <a:latin typeface="Arial" panose="020B0604020202020204" pitchFamily="34" charset="0"/>
                <a:cs typeface="Arial" panose="020B0604020202020204" pitchFamily="34" charset="0"/>
              </a:rPr>
              <a:t>barbie</a:t>
            </a:r>
            <a:r>
              <a:rPr lang="en-US" sz="3600" cap="none" dirty="0" smtClean="0">
                <a:latin typeface="Arial" panose="020B0604020202020204" pitchFamily="34" charset="0"/>
                <a:cs typeface="Arial" panose="020B0604020202020204" pitchFamily="34" charset="0"/>
              </a:rPr>
              <a:t>. You know they mean a barbecue, but what type of food are they most likely to be cooking?</a:t>
            </a:r>
            <a:endParaRPr lang="ru-RU" sz="3600" cap="none"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371600" y="4178461"/>
            <a:ext cx="9448800" cy="1261640"/>
          </a:xfrm>
        </p:spPr>
        <p:txBody>
          <a:bodyPr>
            <a:noAutofit/>
          </a:bodyPr>
          <a:lstStyle/>
          <a:p>
            <a:r>
              <a:rPr lang="en-US" sz="3200" dirty="0" smtClean="0">
                <a:latin typeface="Arial" panose="020B0604020202020204" pitchFamily="34" charset="0"/>
                <a:cs typeface="Arial" panose="020B0604020202020204" pitchFamily="34" charset="0"/>
              </a:rPr>
              <a:t>A	Shrimps			B	Salmon</a:t>
            </a:r>
            <a:endParaRPr lang="en-US" sz="3200" dirty="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C	Steaks			D	Sausages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392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bobak.com/shop/media/catalog/product/cache/1/image/9df78eab33525d08d6e5fb8d27136e95/u/n/untitled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16667" y="1164111"/>
            <a:ext cx="5982550" cy="4495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Прямоугольник 1"/>
          <p:cNvSpPr/>
          <p:nvPr/>
        </p:nvSpPr>
        <p:spPr>
          <a:xfrm>
            <a:off x="651006" y="5659287"/>
            <a:ext cx="4868645" cy="830997"/>
          </a:xfrm>
          <a:prstGeom prst="rect">
            <a:avLst/>
          </a:prstGeom>
        </p:spPr>
        <p:txBody>
          <a:bodyPr wrap="square">
            <a:spAutoFit/>
          </a:bodyPr>
          <a:lstStyle/>
          <a:p>
            <a:r>
              <a:rPr lang="en-US" sz="4800" dirty="0">
                <a:solidFill>
                  <a:schemeClr val="accent4">
                    <a:lumMod val="75000"/>
                  </a:schemeClr>
                </a:solidFill>
                <a:latin typeface="Britannic Bold" pitchFamily="34" charset="0"/>
                <a:cs typeface="Arial" panose="020B0604020202020204" pitchFamily="34" charset="0"/>
              </a:rPr>
              <a:t>Sausages</a:t>
            </a:r>
          </a:p>
        </p:txBody>
      </p:sp>
      <p:pic>
        <p:nvPicPr>
          <p:cNvPr id="6146" name="Picture 2" descr="http://www.caerphillyexpress.co.uk/wp-content/uploads/2015/02/saus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67" r="3090"/>
          <a:stretch/>
        </p:blipFill>
        <p:spPr bwMode="auto">
          <a:xfrm>
            <a:off x="7047186" y="2928889"/>
            <a:ext cx="5144814" cy="392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8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76552" y="431805"/>
            <a:ext cx="9448800" cy="2022028"/>
          </a:xfrm>
        </p:spPr>
        <p:txBody>
          <a:bodyPr>
            <a:noAutofit/>
          </a:bodyPr>
          <a:lstStyle/>
          <a:p>
            <a:r>
              <a:rPr lang="en-US" sz="3600" cap="none" dirty="0">
                <a:latin typeface="Arial" panose="020B0604020202020204" pitchFamily="34" charset="0"/>
                <a:cs typeface="Arial" panose="020B0604020202020204" pitchFamily="34" charset="0"/>
              </a:rPr>
              <a:t>7</a:t>
            </a:r>
            <a:r>
              <a:rPr lang="en-US" sz="3600" cap="none" dirty="0" smtClean="0">
                <a:latin typeface="Arial" panose="020B0604020202020204" pitchFamily="34" charset="0"/>
                <a:cs typeface="Arial" panose="020B0604020202020204" pitchFamily="34" charset="0"/>
              </a:rPr>
              <a:t>. What is the "proper" way to eat peas in </a:t>
            </a:r>
            <a:r>
              <a:rPr lang="en-US" sz="3600" cap="none" dirty="0">
                <a:latin typeface="Arial" panose="020B0604020202020204" pitchFamily="34" charset="0"/>
                <a:cs typeface="Arial" panose="020B0604020202020204" pitchFamily="34" charset="0"/>
              </a:rPr>
              <a:t>E</a:t>
            </a:r>
            <a:r>
              <a:rPr lang="en-US" sz="3600" cap="none" dirty="0" smtClean="0">
                <a:latin typeface="Arial" panose="020B0604020202020204" pitchFamily="34" charset="0"/>
                <a:cs typeface="Arial" panose="020B0604020202020204" pitchFamily="34" charset="0"/>
              </a:rPr>
              <a:t>ngland?</a:t>
            </a:r>
            <a:endParaRPr lang="ru-RU" sz="3600" cap="none"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576552" y="2050474"/>
            <a:ext cx="9448800" cy="3169708"/>
          </a:xfrm>
        </p:spPr>
        <p:txBody>
          <a:bodyPr>
            <a:noAutofit/>
          </a:bodyPr>
          <a:lstStyle/>
          <a:p>
            <a:endParaRPr lang="en-US" sz="32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A	With </a:t>
            </a:r>
            <a:r>
              <a:rPr lang="en-US" sz="3200" dirty="0">
                <a:latin typeface="Arial" panose="020B0604020202020204" pitchFamily="34" charset="0"/>
                <a:cs typeface="Arial" panose="020B0604020202020204" pitchFamily="34" charset="0"/>
              </a:rPr>
              <a:t>a </a:t>
            </a:r>
            <a:r>
              <a:rPr lang="en-US" sz="3200" dirty="0" smtClean="0">
                <a:latin typeface="Arial" panose="020B0604020202020204" pitchFamily="34" charset="0"/>
                <a:cs typeface="Arial" panose="020B0604020202020204" pitchFamily="34" charset="0"/>
              </a:rPr>
              <a:t>spoon	</a:t>
            </a:r>
            <a:endParaRPr lang="en-US" sz="3200" dirty="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B      Stabbed </a:t>
            </a:r>
            <a:r>
              <a:rPr lang="en-US" sz="3200" dirty="0">
                <a:latin typeface="Arial" panose="020B0604020202020204" pitchFamily="34" charset="0"/>
                <a:cs typeface="Arial" panose="020B0604020202020204" pitchFamily="34" charset="0"/>
              </a:rPr>
              <a:t>with a </a:t>
            </a:r>
            <a:r>
              <a:rPr lang="en-US" sz="3200" dirty="0" smtClean="0">
                <a:latin typeface="Arial" panose="020B0604020202020204" pitchFamily="34" charset="0"/>
                <a:cs typeface="Arial" panose="020B0604020202020204" pitchFamily="34" charset="0"/>
              </a:rPr>
              <a:t>butter knife</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Pierced </a:t>
            </a:r>
            <a:r>
              <a:rPr lang="en-US" sz="3200" dirty="0">
                <a:latin typeface="Arial" panose="020B0604020202020204" pitchFamily="34" charset="0"/>
                <a:cs typeface="Arial" panose="020B0604020202020204" pitchFamily="34" charset="0"/>
              </a:rPr>
              <a:t>with the tines of the </a:t>
            </a:r>
            <a:r>
              <a:rPr lang="en-US" sz="3200" dirty="0" smtClean="0">
                <a:latin typeface="Arial" panose="020B0604020202020204" pitchFamily="34" charset="0"/>
                <a:cs typeface="Arial" panose="020B0604020202020204" pitchFamily="34" charset="0"/>
              </a:rPr>
              <a:t>fork</a:t>
            </a:r>
            <a:endParaRPr lang="ru-RU" sz="3200" dirty="0" smtClean="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a:t>
            </a:r>
            <a:r>
              <a:rPr lang="en-US" sz="3200" dirty="0" smtClean="0">
                <a:latin typeface="Arial" panose="020B0604020202020204" pitchFamily="34" charset="0"/>
                <a:cs typeface="Arial" panose="020B0604020202020204" pitchFamily="34" charset="0"/>
              </a:rPr>
              <a:t>Mashed </a:t>
            </a:r>
            <a:r>
              <a:rPr lang="en-US" sz="3200" dirty="0">
                <a:latin typeface="Arial" panose="020B0604020202020204" pitchFamily="34" charset="0"/>
                <a:cs typeface="Arial" panose="020B0604020202020204" pitchFamily="34" charset="0"/>
              </a:rPr>
              <a:t>with a fork</a:t>
            </a:r>
          </a:p>
          <a:p>
            <a:endParaRPr lang="ru-RU" sz="3600" dirty="0"/>
          </a:p>
        </p:txBody>
      </p:sp>
    </p:spTree>
    <p:extLst>
      <p:ext uri="{BB962C8B-B14F-4D97-AF65-F5344CB8AC3E}">
        <p14:creationId xmlns:p14="http://schemas.microsoft.com/office/powerpoint/2010/main" val="16457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ultivarkarecepti.ru/wp-content/uploads/2015/02/gorohovoe-p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86" y="1739525"/>
            <a:ext cx="8497614" cy="4755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22372" y="638400"/>
            <a:ext cx="5735781" cy="830997"/>
          </a:xfrm>
          <a:prstGeom prst="rect">
            <a:avLst/>
          </a:prstGeom>
        </p:spPr>
        <p:txBody>
          <a:bodyPr wrap="square">
            <a:spAutoFit/>
          </a:bodyPr>
          <a:lstStyle/>
          <a:p>
            <a:r>
              <a:rPr lang="en-US" sz="4800" dirty="0">
                <a:solidFill>
                  <a:schemeClr val="accent4">
                    <a:lumMod val="75000"/>
                  </a:schemeClr>
                </a:solidFill>
                <a:latin typeface="Britannic Bold" pitchFamily="34" charset="0"/>
                <a:cs typeface="Arial" panose="020B0604020202020204" pitchFamily="34" charset="0"/>
              </a:rPr>
              <a:t>Mashed with a fork</a:t>
            </a:r>
          </a:p>
        </p:txBody>
      </p:sp>
      <p:pic>
        <p:nvPicPr>
          <p:cNvPr id="7172" name="Picture 4" descr="http://clipartmania.ru/uploads/gallery/main/456/fork-4.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76" r="42190"/>
          <a:stretch/>
        </p:blipFill>
        <p:spPr bwMode="auto">
          <a:xfrm rot="14701105">
            <a:off x="8020270" y="-61567"/>
            <a:ext cx="874832" cy="6673175"/>
          </a:xfrm>
          <a:prstGeom prst="rect">
            <a:avLst/>
          </a:prstGeom>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34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493134"/>
            <a:ext cx="9448800" cy="2210765"/>
          </a:xfrm>
        </p:spPr>
        <p:txBody>
          <a:bodyPr>
            <a:noAutofit/>
          </a:bodyPr>
          <a:lstStyle/>
          <a:p>
            <a:r>
              <a:rPr lang="en-US" sz="4400" dirty="0"/>
              <a:t>8</a:t>
            </a:r>
            <a:r>
              <a:rPr lang="en-US" sz="4400" dirty="0" smtClean="0"/>
              <a:t>. </a:t>
            </a:r>
            <a:r>
              <a:rPr lang="en-US" sz="3600" cap="none" dirty="0">
                <a:solidFill>
                  <a:prstClr val="black"/>
                </a:solidFill>
                <a:latin typeface="Arial" panose="020B0604020202020204" pitchFamily="34" charset="0"/>
                <a:ea typeface="+mn-ea"/>
                <a:cs typeface="Arial" panose="020B0604020202020204" pitchFamily="34" charset="0"/>
              </a:rPr>
              <a:t>Which populous country is down with throwing colors on Holi, binge watching </a:t>
            </a:r>
            <a:r>
              <a:rPr lang="en-US" sz="3600" cap="none" dirty="0" err="1">
                <a:solidFill>
                  <a:prstClr val="black"/>
                </a:solidFill>
                <a:latin typeface="Arial" panose="020B0604020202020204" pitchFamily="34" charset="0"/>
                <a:ea typeface="+mn-ea"/>
                <a:cs typeface="Arial" panose="020B0604020202020204" pitchFamily="34" charset="0"/>
              </a:rPr>
              <a:t>Aishwarya</a:t>
            </a:r>
            <a:r>
              <a:rPr lang="en-US" sz="3600" cap="none" dirty="0">
                <a:solidFill>
                  <a:prstClr val="black"/>
                </a:solidFill>
                <a:latin typeface="Arial" panose="020B0604020202020204" pitchFamily="34" charset="0"/>
                <a:ea typeface="+mn-ea"/>
                <a:cs typeface="Arial" panose="020B0604020202020204" pitchFamily="34" charset="0"/>
              </a:rPr>
              <a:t> Rai movies and celebrating over ten </a:t>
            </a:r>
            <a:r>
              <a:rPr lang="en-US" sz="3600" cap="none" dirty="0" smtClean="0">
                <a:solidFill>
                  <a:prstClr val="black"/>
                </a:solidFill>
                <a:latin typeface="Arial" panose="020B0604020202020204" pitchFamily="34" charset="0"/>
                <a:ea typeface="+mn-ea"/>
                <a:cs typeface="Arial" panose="020B0604020202020204" pitchFamily="34" charset="0"/>
              </a:rPr>
              <a:t>million weddings </a:t>
            </a:r>
            <a:r>
              <a:rPr lang="en-US" sz="3600" cap="none" dirty="0">
                <a:solidFill>
                  <a:prstClr val="black"/>
                </a:solidFill>
                <a:latin typeface="Arial" panose="020B0604020202020204" pitchFamily="34" charset="0"/>
                <a:ea typeface="+mn-ea"/>
                <a:cs typeface="Arial" panose="020B0604020202020204" pitchFamily="34" charset="0"/>
              </a:rPr>
              <a:t>a year? </a:t>
            </a:r>
            <a:endParaRPr lang="ru-RU" sz="3600" dirty="0"/>
          </a:p>
        </p:txBody>
      </p:sp>
      <p:sp>
        <p:nvSpPr>
          <p:cNvPr id="3" name="Подзаголовок 2"/>
          <p:cNvSpPr>
            <a:spLocks noGrp="1"/>
          </p:cNvSpPr>
          <p:nvPr>
            <p:ph type="subTitle" idx="1"/>
          </p:nvPr>
        </p:nvSpPr>
        <p:spPr>
          <a:xfrm>
            <a:off x="1371600" y="3988674"/>
            <a:ext cx="9448800" cy="1706069"/>
          </a:xfrm>
        </p:spPr>
        <p:txBody>
          <a:bodyPr>
            <a:noAutofit/>
          </a:bodyPr>
          <a:lstStyle/>
          <a:p>
            <a:r>
              <a:rPr lang="en-US" sz="3200" dirty="0">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China			C	India</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B	Indonesia			D	Japan</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05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04735" y="994409"/>
            <a:ext cx="2139793" cy="1107996"/>
          </a:xfrm>
          <a:prstGeom prst="rect">
            <a:avLst/>
          </a:prstGeom>
        </p:spPr>
        <p:txBody>
          <a:bodyPr wrap="square">
            <a:spAutoFit/>
          </a:bodyPr>
          <a:lstStyle/>
          <a:p>
            <a:r>
              <a:rPr lang="en-US" sz="6600" dirty="0">
                <a:solidFill>
                  <a:schemeClr val="accent4">
                    <a:lumMod val="75000"/>
                  </a:schemeClr>
                </a:solidFill>
                <a:latin typeface="Britannic Bold" pitchFamily="34" charset="0"/>
                <a:cs typeface="Arial" panose="020B0604020202020204" pitchFamily="34" charset="0"/>
              </a:rPr>
              <a:t>India</a:t>
            </a:r>
          </a:p>
        </p:txBody>
      </p:sp>
      <p:pic>
        <p:nvPicPr>
          <p:cNvPr id="8194" name="Picture 2" descr="http://www.sofokl.ru/upload/news/608b47de6213ab853617f6674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40" y="2317558"/>
            <a:ext cx="7279717" cy="3792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https://s-media-cache-ak0.pinimg.com/736x/14/dd/0b/14dd0bcbafbc61b92c344948c9aeacd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295962" y="605118"/>
            <a:ext cx="3608060" cy="5505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11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134319"/>
            <a:ext cx="9448800" cy="2187615"/>
          </a:xfrm>
        </p:spPr>
        <p:txBody>
          <a:bodyPr>
            <a:noAutofit/>
          </a:bodyPr>
          <a:lstStyle/>
          <a:p>
            <a:r>
              <a:rPr lang="en-US" sz="3600" dirty="0">
                <a:latin typeface="Arial" panose="020B0604020202020204" pitchFamily="34" charset="0"/>
                <a:cs typeface="Arial" panose="020B0604020202020204" pitchFamily="34" charset="0"/>
              </a:rPr>
              <a:t>9. </a:t>
            </a:r>
            <a:r>
              <a:rPr lang="en-US" sz="3600" cap="none" dirty="0" smtClean="0">
                <a:latin typeface="Arial" panose="020B0604020202020204" pitchFamily="34" charset="0"/>
                <a:cs typeface="Arial" panose="020B0604020202020204" pitchFamily="34" charset="0"/>
              </a:rPr>
              <a:t>Which northwest </a:t>
            </a:r>
            <a:r>
              <a:rPr lang="en-US" sz="3600" cap="none" dirty="0">
                <a:latin typeface="Arial" panose="020B0604020202020204" pitchFamily="34" charset="0"/>
                <a:cs typeface="Arial" panose="020B0604020202020204" pitchFamily="34" charset="0"/>
              </a:rPr>
              <a:t>E</a:t>
            </a:r>
            <a:r>
              <a:rPr lang="en-US" sz="3600" cap="none" dirty="0" smtClean="0">
                <a:latin typeface="Arial" panose="020B0604020202020204" pitchFamily="34" charset="0"/>
                <a:cs typeface="Arial" panose="020B0604020202020204" pitchFamily="34" charset="0"/>
              </a:rPr>
              <a:t>uropean country, bordering the North sea is down with waffles and chocolates?</a:t>
            </a:r>
            <a:endParaRPr lang="ru-RU" sz="3600" cap="none"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371600" y="3483981"/>
            <a:ext cx="9448800" cy="1284789"/>
          </a:xfrm>
        </p:spPr>
        <p:txBody>
          <a:bodyPr>
            <a:normAutofit fontScale="77500" lnSpcReduction="20000"/>
          </a:bodyPr>
          <a:lstStyle/>
          <a:p>
            <a:endParaRPr lang="en-US" sz="3800" dirty="0" smtClean="0">
              <a:latin typeface="Arial" panose="020B0604020202020204" pitchFamily="34" charset="0"/>
              <a:cs typeface="Arial" panose="020B0604020202020204" pitchFamily="34" charset="0"/>
            </a:endParaRPr>
          </a:p>
          <a:p>
            <a:r>
              <a:rPr lang="en-US" sz="3800" dirty="0" smtClean="0">
                <a:latin typeface="Arial" panose="020B0604020202020204" pitchFamily="34" charset="0"/>
                <a:cs typeface="Arial" panose="020B0604020202020204" pitchFamily="34" charset="0"/>
              </a:rPr>
              <a:t>A	France			B	Luxembourg</a:t>
            </a:r>
            <a:endParaRPr lang="en-US" sz="3800" dirty="0">
              <a:latin typeface="Arial" panose="020B0604020202020204" pitchFamily="34" charset="0"/>
              <a:cs typeface="Arial" panose="020B0604020202020204" pitchFamily="34" charset="0"/>
            </a:endParaRPr>
          </a:p>
          <a:p>
            <a:r>
              <a:rPr lang="en-US" sz="3800" dirty="0" smtClean="0">
                <a:latin typeface="Arial" panose="020B0604020202020204" pitchFamily="34" charset="0"/>
                <a:cs typeface="Arial" panose="020B0604020202020204" pitchFamily="34" charset="0"/>
              </a:rPr>
              <a:t>C	Germany			D	Belgium</a:t>
            </a:r>
            <a:endParaRPr lang="en-US" sz="3800" dirty="0">
              <a:latin typeface="Arial" panose="020B0604020202020204" pitchFamily="34" charset="0"/>
              <a:cs typeface="Arial" panose="020B0604020202020204" pitchFamily="34" charset="0"/>
            </a:endParaRPr>
          </a:p>
          <a:p>
            <a:endParaRPr lang="ru-RU" dirty="0"/>
          </a:p>
        </p:txBody>
      </p:sp>
    </p:spTree>
    <p:extLst>
      <p:ext uri="{BB962C8B-B14F-4D97-AF65-F5344CB8AC3E}">
        <p14:creationId xmlns:p14="http://schemas.microsoft.com/office/powerpoint/2010/main" val="2524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8341" y="5711120"/>
            <a:ext cx="3523694" cy="830997"/>
          </a:xfrm>
          <a:prstGeom prst="rect">
            <a:avLst/>
          </a:prstGeom>
        </p:spPr>
        <p:txBody>
          <a:bodyPr wrap="square">
            <a:spAutoFit/>
          </a:bodyPr>
          <a:lstStyle/>
          <a:p>
            <a:r>
              <a:rPr lang="en-US" sz="4800" dirty="0">
                <a:solidFill>
                  <a:schemeClr val="accent4">
                    <a:lumMod val="75000"/>
                  </a:schemeClr>
                </a:solidFill>
                <a:latin typeface="Britannic Bold" pitchFamily="34" charset="0"/>
                <a:cs typeface="Arial" panose="020B0604020202020204" pitchFamily="34" charset="0"/>
              </a:rPr>
              <a:t>Belgium</a:t>
            </a:r>
          </a:p>
        </p:txBody>
      </p:sp>
      <p:pic>
        <p:nvPicPr>
          <p:cNvPr id="9218" name="Picture 2" descr="https://www.bavul.com/sites/default/files/aida/package_category/benelux_ve_paris_turu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823" y="278964"/>
            <a:ext cx="4824901" cy="6031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220" name="Picture 4" descr="http://travelkita.xyz/wp-content/uploads/2017/06/bruge-belg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71" y="1559857"/>
            <a:ext cx="5961556" cy="3993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4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0025" y="1111170"/>
            <a:ext cx="9448800" cy="2586779"/>
          </a:xfrm>
        </p:spPr>
        <p:txBody>
          <a:bodyPr>
            <a:normAutofit/>
          </a:bodyPr>
          <a:lstStyle/>
          <a:p>
            <a:r>
              <a:rPr lang="en-US" sz="3600" dirty="0" smtClean="0"/>
              <a:t> 1. </a:t>
            </a:r>
            <a:r>
              <a:rPr lang="en-US" sz="3600" cap="none" dirty="0" smtClean="0">
                <a:solidFill>
                  <a:prstClr val="black"/>
                </a:solidFill>
                <a:latin typeface="Arial" panose="020B0604020202020204" pitchFamily="34" charset="0"/>
                <a:ea typeface="+mn-ea"/>
                <a:cs typeface="Arial" panose="020B0604020202020204" pitchFamily="34" charset="0"/>
              </a:rPr>
              <a:t>Which </a:t>
            </a:r>
            <a:r>
              <a:rPr lang="en-US" sz="3600" cap="none" dirty="0">
                <a:solidFill>
                  <a:prstClr val="black"/>
                </a:solidFill>
                <a:latin typeface="Arial" panose="020B0604020202020204" pitchFamily="34" charset="0"/>
                <a:ea typeface="+mn-ea"/>
                <a:cs typeface="Arial" panose="020B0604020202020204" pitchFamily="34" charset="0"/>
              </a:rPr>
              <a:t>geographically large country is </a:t>
            </a:r>
            <a:r>
              <a:rPr lang="en-US" sz="3600" cap="none" dirty="0" smtClean="0">
                <a:solidFill>
                  <a:prstClr val="black"/>
                </a:solidFill>
                <a:latin typeface="Arial" panose="020B0604020202020204" pitchFamily="34" charset="0"/>
                <a:ea typeface="+mn-ea"/>
                <a:cs typeface="Arial" panose="020B0604020202020204" pitchFamily="34" charset="0"/>
              </a:rPr>
              <a:t>down </a:t>
            </a:r>
            <a:r>
              <a:rPr lang="en-US" sz="3600" cap="none" dirty="0">
                <a:solidFill>
                  <a:prstClr val="black"/>
                </a:solidFill>
                <a:latin typeface="Arial" panose="020B0604020202020204" pitchFamily="34" charset="0"/>
                <a:ea typeface="+mn-ea"/>
                <a:cs typeface="Arial" panose="020B0604020202020204" pitchFamily="34" charset="0"/>
              </a:rPr>
              <a:t>with dining on poutine and maple syrup, listening to the music of Seline Dion and partaking in the national sports of ice hockey and lacrosse? </a:t>
            </a:r>
            <a:endParaRPr lang="ru-RU" sz="3600" dirty="0"/>
          </a:p>
        </p:txBody>
      </p:sp>
      <p:sp>
        <p:nvSpPr>
          <p:cNvPr id="3" name="Подзаголовок 2"/>
          <p:cNvSpPr>
            <a:spLocks noGrp="1"/>
          </p:cNvSpPr>
          <p:nvPr>
            <p:ph type="subTitle" idx="1"/>
          </p:nvPr>
        </p:nvSpPr>
        <p:spPr>
          <a:xfrm>
            <a:off x="1371600" y="3868905"/>
            <a:ext cx="9448800" cy="1097455"/>
          </a:xfrm>
        </p:spPr>
        <p:txBody>
          <a:bodyPr>
            <a:normAutofit/>
          </a:bodyPr>
          <a:lstStyle/>
          <a:p>
            <a:r>
              <a:rPr lang="en-US" sz="3200" dirty="0">
                <a:latin typeface="Arial" panose="020B0604020202020204" pitchFamily="34" charset="0"/>
                <a:cs typeface="Arial" panose="020B0604020202020204" pitchFamily="34" charset="0"/>
              </a:rPr>
              <a:t>A	Canada</a:t>
            </a:r>
            <a:r>
              <a:rPr lang="en-US" sz="3200" dirty="0" smtClean="0">
                <a:solidFill>
                  <a:schemeClr val="accent4">
                    <a:lumMod val="75000"/>
                  </a:schemeClr>
                </a:solidFill>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C	China</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United States			D	Russia</a:t>
            </a:r>
          </a:p>
          <a:p>
            <a:endParaRPr lang="ru-RU" sz="3200" dirty="0"/>
          </a:p>
          <a:p>
            <a:endParaRPr lang="ru-RU" dirty="0"/>
          </a:p>
        </p:txBody>
      </p:sp>
    </p:spTree>
    <p:extLst>
      <p:ext uri="{BB962C8B-B14F-4D97-AF65-F5344CB8AC3E}">
        <p14:creationId xmlns:p14="http://schemas.microsoft.com/office/powerpoint/2010/main" val="296389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803404"/>
            <a:ext cx="9448800" cy="2131988"/>
          </a:xfrm>
        </p:spPr>
        <p:txBody>
          <a:bodyPr>
            <a:noAutofit/>
          </a:bodyPr>
          <a:lstStyle/>
          <a:p>
            <a:pPr lvl="0">
              <a:spcBef>
                <a:spcPts val="1000"/>
              </a:spcBef>
            </a:pPr>
            <a:r>
              <a:rPr lang="en-US" sz="3600" dirty="0" smtClean="0"/>
              <a:t>10. </a:t>
            </a:r>
            <a:r>
              <a:rPr lang="en-US" sz="3600" cap="none" dirty="0" smtClean="0">
                <a:solidFill>
                  <a:prstClr val="black"/>
                </a:solidFill>
                <a:latin typeface="Arial" panose="020B0604020202020204" pitchFamily="34" charset="0"/>
                <a:ea typeface="+mn-ea"/>
                <a:cs typeface="Arial" panose="020B0604020202020204" pitchFamily="34" charset="0"/>
              </a:rPr>
              <a:t>Which </a:t>
            </a:r>
            <a:r>
              <a:rPr lang="en-US" sz="3600" cap="none" dirty="0">
                <a:solidFill>
                  <a:prstClr val="black"/>
                </a:solidFill>
                <a:latin typeface="Arial" panose="020B0604020202020204" pitchFamily="34" charset="0"/>
                <a:ea typeface="+mn-ea"/>
                <a:cs typeface="Arial" panose="020B0604020202020204" pitchFamily="34" charset="0"/>
              </a:rPr>
              <a:t>Southeast Asian country is down with cooking up some </a:t>
            </a:r>
            <a:r>
              <a:rPr lang="en-US" sz="3600" cap="none" dirty="0" err="1">
                <a:solidFill>
                  <a:prstClr val="black"/>
                </a:solidFill>
                <a:latin typeface="Arial" panose="020B0604020202020204" pitchFamily="34" charset="0"/>
                <a:ea typeface="+mn-ea"/>
                <a:cs typeface="Arial" panose="020B0604020202020204" pitchFamily="34" charset="0"/>
              </a:rPr>
              <a:t>Fho</a:t>
            </a:r>
            <a:r>
              <a:rPr lang="en-US" sz="3600" cap="none" dirty="0">
                <a:solidFill>
                  <a:prstClr val="black"/>
                </a:solidFill>
                <a:latin typeface="Arial" panose="020B0604020202020204" pitchFamily="34" charset="0"/>
                <a:ea typeface="+mn-ea"/>
                <a:cs typeface="Arial" panose="020B0604020202020204" pitchFamily="34" charset="0"/>
              </a:rPr>
              <a:t>, practicing the martial art of </a:t>
            </a:r>
            <a:r>
              <a:rPr lang="en-US" sz="3600" cap="none" dirty="0" err="1">
                <a:solidFill>
                  <a:prstClr val="black"/>
                </a:solidFill>
                <a:latin typeface="Arial" panose="020B0604020202020204" pitchFamily="34" charset="0"/>
                <a:ea typeface="+mn-ea"/>
                <a:cs typeface="Arial" panose="020B0604020202020204" pitchFamily="34" charset="0"/>
              </a:rPr>
              <a:t>Nhat-nam</a:t>
            </a:r>
            <a:r>
              <a:rPr lang="en-US" sz="3600" cap="none" dirty="0">
                <a:solidFill>
                  <a:prstClr val="black"/>
                </a:solidFill>
                <a:latin typeface="Arial" panose="020B0604020202020204" pitchFamily="34" charset="0"/>
                <a:ea typeface="+mn-ea"/>
                <a:cs typeface="Arial" panose="020B0604020202020204" pitchFamily="34" charset="0"/>
              </a:rPr>
              <a:t> and listening to some Ca </a:t>
            </a:r>
            <a:r>
              <a:rPr lang="en-US" sz="3600" cap="none" dirty="0" err="1">
                <a:solidFill>
                  <a:prstClr val="black"/>
                </a:solidFill>
                <a:latin typeface="Arial" panose="020B0604020202020204" pitchFamily="34" charset="0"/>
                <a:ea typeface="+mn-ea"/>
                <a:cs typeface="Arial" panose="020B0604020202020204" pitchFamily="34" charset="0"/>
              </a:rPr>
              <a:t>Tru</a:t>
            </a:r>
            <a:r>
              <a:rPr lang="en-US" sz="3600" cap="none" dirty="0">
                <a:solidFill>
                  <a:prstClr val="black"/>
                </a:solidFill>
                <a:latin typeface="Arial" panose="020B0604020202020204" pitchFamily="34" charset="0"/>
                <a:ea typeface="+mn-ea"/>
                <a:cs typeface="Arial" panose="020B0604020202020204" pitchFamily="34" charset="0"/>
              </a:rPr>
              <a:t> music?</a:t>
            </a:r>
            <a:br>
              <a:rPr lang="en-US" sz="3600" cap="none" dirty="0">
                <a:solidFill>
                  <a:prstClr val="black"/>
                </a:solidFill>
                <a:latin typeface="Arial" panose="020B0604020202020204" pitchFamily="34" charset="0"/>
                <a:ea typeface="+mn-ea"/>
                <a:cs typeface="Arial" panose="020B0604020202020204" pitchFamily="34" charset="0"/>
              </a:rPr>
            </a:br>
            <a:endParaRPr lang="ru-RU" sz="3600" dirty="0"/>
          </a:p>
        </p:txBody>
      </p:sp>
      <p:sp>
        <p:nvSpPr>
          <p:cNvPr id="3" name="Подзаголовок 2"/>
          <p:cNvSpPr>
            <a:spLocks noGrp="1"/>
          </p:cNvSpPr>
          <p:nvPr>
            <p:ph type="subTitle" idx="1"/>
          </p:nvPr>
        </p:nvSpPr>
        <p:spPr>
          <a:xfrm>
            <a:off x="1371600" y="4039565"/>
            <a:ext cx="9448800" cy="278436"/>
          </a:xfrm>
        </p:spPr>
        <p:txBody>
          <a:bodyPr>
            <a:noAutofit/>
          </a:bodyPr>
          <a:lstStyle/>
          <a:p>
            <a:r>
              <a:rPr lang="en-US" sz="3200" dirty="0">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Thailand			C	Cambodia</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Laos				D</a:t>
            </a:r>
            <a:r>
              <a:rPr lang="en-US" sz="3200" dirty="0" smtClean="0">
                <a:solidFill>
                  <a:srgbClr val="FF0000"/>
                </a:solidFill>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Vietnam</a:t>
            </a: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01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descr="https://capricorn.ru/upload/image/vietnam/1.jpg"/>
          <p:cNvPicPr>
            <a:picLocks noChangeAspect="1" noChangeArrowheads="1"/>
          </p:cNvPicPr>
          <p:nvPr/>
        </p:nvPicPr>
        <p:blipFill rotWithShape="1">
          <a:blip r:embed="rId2">
            <a:extLst>
              <a:ext uri="{28A0092B-C50C-407E-A947-70E740481C1C}">
                <a14:useLocalDpi xmlns:a14="http://schemas.microsoft.com/office/drawing/2010/main" val="0"/>
              </a:ext>
            </a:extLst>
          </a:blip>
          <a:srcRect l="42828"/>
          <a:stretch/>
        </p:blipFill>
        <p:spPr bwMode="auto">
          <a:xfrm>
            <a:off x="7609135" y="655025"/>
            <a:ext cx="4168731" cy="5255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Прямоугольник 1"/>
          <p:cNvSpPr/>
          <p:nvPr/>
        </p:nvSpPr>
        <p:spPr>
          <a:xfrm>
            <a:off x="5164440" y="655025"/>
            <a:ext cx="2444695" cy="830997"/>
          </a:xfrm>
          <a:prstGeom prst="rect">
            <a:avLst/>
          </a:prstGeom>
        </p:spPr>
        <p:txBody>
          <a:bodyPr wrap="square">
            <a:spAutoFit/>
          </a:bodyPr>
          <a:lstStyle/>
          <a:p>
            <a:r>
              <a:rPr lang="en-US" sz="4800" dirty="0">
                <a:solidFill>
                  <a:schemeClr val="accent4">
                    <a:lumMod val="75000"/>
                  </a:schemeClr>
                </a:solidFill>
                <a:latin typeface="Britannic Bold" pitchFamily="34" charset="0"/>
                <a:cs typeface="Arial" panose="020B0604020202020204" pitchFamily="34" charset="0"/>
              </a:rPr>
              <a:t>Vietnam</a:t>
            </a:r>
            <a:endParaRPr lang="ru-RU" sz="4800" dirty="0">
              <a:solidFill>
                <a:schemeClr val="accent4">
                  <a:lumMod val="75000"/>
                </a:schemeClr>
              </a:solidFill>
              <a:latin typeface="Britannic Bold" pitchFamily="34" charset="0"/>
              <a:cs typeface="Arial" panose="020B0604020202020204" pitchFamily="34" charset="0"/>
            </a:endParaRPr>
          </a:p>
        </p:txBody>
      </p:sp>
      <p:sp>
        <p:nvSpPr>
          <p:cNvPr id="3" name="AutoShape 2" descr="http://www.wallpapers-web.com/data/out/206/5633718-vietnam-wallpaper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http://www.wallpapers-web.com/data/out/206/5633718-vietnam-wallpaper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755857"/>
            <a:ext cx="7662437" cy="4316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932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803405"/>
            <a:ext cx="9448800" cy="1703724"/>
          </a:xfrm>
        </p:spPr>
        <p:txBody>
          <a:bodyPr>
            <a:noAutofit/>
          </a:bodyPr>
          <a:lstStyle/>
          <a:p>
            <a:r>
              <a:rPr lang="en-US" sz="3600" dirty="0" smtClean="0"/>
              <a:t>11. </a:t>
            </a:r>
            <a:r>
              <a:rPr lang="en-US" sz="3600" cap="none" dirty="0">
                <a:solidFill>
                  <a:prstClr val="black"/>
                </a:solidFill>
                <a:latin typeface="Arial" panose="020B0604020202020204" pitchFamily="34" charset="0"/>
                <a:ea typeface="+mn-ea"/>
                <a:cs typeface="Arial" panose="020B0604020202020204" pitchFamily="34" charset="0"/>
              </a:rPr>
              <a:t>Which African nation is down with going on Safari, beating the drum to </a:t>
            </a:r>
            <a:r>
              <a:rPr lang="en-US" sz="3600" cap="none" dirty="0" err="1">
                <a:solidFill>
                  <a:prstClr val="black"/>
                </a:solidFill>
                <a:latin typeface="Arial" panose="020B0604020202020204" pitchFamily="34" charset="0"/>
                <a:ea typeface="+mn-ea"/>
                <a:cs typeface="Arial" panose="020B0604020202020204" pitchFamily="34" charset="0"/>
              </a:rPr>
              <a:t>Benga</a:t>
            </a:r>
            <a:r>
              <a:rPr lang="en-US" sz="3600" cap="none" dirty="0">
                <a:solidFill>
                  <a:prstClr val="black"/>
                </a:solidFill>
                <a:latin typeface="Arial" panose="020B0604020202020204" pitchFamily="34" charset="0"/>
                <a:ea typeface="+mn-ea"/>
                <a:cs typeface="Arial" panose="020B0604020202020204" pitchFamily="34" charset="0"/>
              </a:rPr>
              <a:t> music and weaving brightly colored clothes out of </a:t>
            </a:r>
            <a:r>
              <a:rPr lang="en-US" sz="3600" cap="none" dirty="0" err="1">
                <a:solidFill>
                  <a:prstClr val="black"/>
                </a:solidFill>
                <a:latin typeface="Arial" panose="020B0604020202020204" pitchFamily="34" charset="0"/>
                <a:ea typeface="+mn-ea"/>
                <a:cs typeface="Arial" panose="020B0604020202020204" pitchFamily="34" charset="0"/>
              </a:rPr>
              <a:t>Kitenge</a:t>
            </a:r>
            <a:r>
              <a:rPr lang="en-US" sz="3600" cap="none" dirty="0">
                <a:solidFill>
                  <a:prstClr val="black"/>
                </a:solidFill>
                <a:latin typeface="Arial" panose="020B0604020202020204" pitchFamily="34" charset="0"/>
                <a:ea typeface="+mn-ea"/>
                <a:cs typeface="Arial" panose="020B0604020202020204" pitchFamily="34" charset="0"/>
              </a:rPr>
              <a:t> fabric? </a:t>
            </a:r>
            <a:endParaRPr lang="ru-RU" sz="3600" dirty="0"/>
          </a:p>
        </p:txBody>
      </p:sp>
      <p:sp>
        <p:nvSpPr>
          <p:cNvPr id="3" name="Подзаголовок 2"/>
          <p:cNvSpPr>
            <a:spLocks noGrp="1"/>
          </p:cNvSpPr>
          <p:nvPr>
            <p:ph type="subTitle" idx="1"/>
          </p:nvPr>
        </p:nvSpPr>
        <p:spPr>
          <a:xfrm>
            <a:off x="1371600" y="4016415"/>
            <a:ext cx="9448800" cy="1406922"/>
          </a:xfrm>
        </p:spPr>
        <p:txBody>
          <a:bodyPr>
            <a:normAutofit/>
          </a:bodyPr>
          <a:lstStyle/>
          <a:p>
            <a:r>
              <a:rPr lang="en-US" sz="3200" dirty="0">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South Africa			C	Kenya</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Nigeria				D	Egypt</a:t>
            </a:r>
            <a:endParaRPr lang="ru-RU" sz="3200" dirty="0">
              <a:latin typeface="Arial" panose="020B0604020202020204" pitchFamily="34" charset="0"/>
              <a:cs typeface="Arial" panose="020B0604020202020204" pitchFamily="34" charset="0"/>
            </a:endParaRPr>
          </a:p>
          <a:p>
            <a:endParaRPr lang="ru-RU" dirty="0"/>
          </a:p>
        </p:txBody>
      </p:sp>
    </p:spTree>
    <p:extLst>
      <p:ext uri="{BB962C8B-B14F-4D97-AF65-F5344CB8AC3E}">
        <p14:creationId xmlns:p14="http://schemas.microsoft.com/office/powerpoint/2010/main" val="426982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77306" y="655026"/>
            <a:ext cx="2444695" cy="830997"/>
          </a:xfrm>
          <a:prstGeom prst="rect">
            <a:avLst/>
          </a:prstGeom>
        </p:spPr>
        <p:txBody>
          <a:bodyPr wrap="square">
            <a:spAutoFit/>
          </a:bodyPr>
          <a:lstStyle/>
          <a:p>
            <a:r>
              <a:rPr lang="en-US" sz="4800" dirty="0" smtClean="0">
                <a:solidFill>
                  <a:schemeClr val="accent4">
                    <a:lumMod val="75000"/>
                  </a:schemeClr>
                </a:solidFill>
                <a:latin typeface="Britannic Bold" pitchFamily="34" charset="0"/>
                <a:cs typeface="Arial" panose="020B0604020202020204" pitchFamily="34" charset="0"/>
              </a:rPr>
              <a:t>Kenya</a:t>
            </a:r>
            <a:endParaRPr lang="ru-RU" sz="4800" dirty="0">
              <a:solidFill>
                <a:schemeClr val="accent4">
                  <a:lumMod val="75000"/>
                </a:schemeClr>
              </a:solidFill>
              <a:latin typeface="Britannic Bold" pitchFamily="34" charset="0"/>
              <a:cs typeface="Arial" panose="020B0604020202020204" pitchFamily="34" charset="0"/>
            </a:endParaRPr>
          </a:p>
        </p:txBody>
      </p:sp>
      <p:pic>
        <p:nvPicPr>
          <p:cNvPr id="11266" name="Picture 2" descr="http://www.travel-gazette.com/wp-content/uploads/2016/09/0002-1.jpg"/>
          <p:cNvPicPr>
            <a:picLocks noChangeAspect="1" noChangeArrowheads="1"/>
          </p:cNvPicPr>
          <p:nvPr/>
        </p:nvPicPr>
        <p:blipFill rotWithShape="1">
          <a:blip r:embed="rId2">
            <a:extLst>
              <a:ext uri="{28A0092B-C50C-407E-A947-70E740481C1C}">
                <a14:useLocalDpi xmlns:a14="http://schemas.microsoft.com/office/drawing/2010/main" val="0"/>
              </a:ext>
            </a:extLst>
          </a:blip>
          <a:srcRect l="14121" r="15373"/>
          <a:stretch/>
        </p:blipFill>
        <p:spPr bwMode="auto">
          <a:xfrm>
            <a:off x="6414247" y="1647388"/>
            <a:ext cx="5261802" cy="3731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6" descr="http://www.relocationafrica.com/wp-content/uploads/2017/04/kenya-masai-tribe-1030x57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548342"/>
            <a:ext cx="6502092" cy="3655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08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254643"/>
            <a:ext cx="9448800" cy="5208608"/>
          </a:xfrm>
        </p:spPr>
        <p:txBody>
          <a:bodyPr>
            <a:normAutofit/>
          </a:bodyPr>
          <a:lstStyle/>
          <a:p>
            <a:r>
              <a:rPr lang="en-US" sz="3600" dirty="0" smtClean="0">
                <a:solidFill>
                  <a:prstClr val="black"/>
                </a:solidFill>
                <a:latin typeface="Arial" panose="020B0604020202020204" pitchFamily="34" charset="0"/>
                <a:cs typeface="Arial" panose="020B0604020202020204" pitchFamily="34" charset="0"/>
              </a:rPr>
              <a:t>	</a:t>
            </a:r>
            <a:br>
              <a:rPr lang="en-US" sz="3600" dirty="0" smtClean="0">
                <a:solidFill>
                  <a:prstClr val="black"/>
                </a:solidFill>
                <a:latin typeface="Arial" panose="020B0604020202020204" pitchFamily="34" charset="0"/>
                <a:cs typeface="Arial" panose="020B0604020202020204" pitchFamily="34" charset="0"/>
              </a:rPr>
            </a:br>
            <a:r>
              <a:rPr lang="en-US" sz="3600" dirty="0">
                <a:solidFill>
                  <a:prstClr val="black"/>
                </a:solidFill>
                <a:latin typeface="Arial" panose="020B0604020202020204" pitchFamily="34" charset="0"/>
                <a:cs typeface="Arial" panose="020B0604020202020204" pitchFamily="34" charset="0"/>
              </a:rPr>
              <a:t/>
            </a:r>
            <a:br>
              <a:rPr lang="en-US" sz="3600" dirty="0">
                <a:solidFill>
                  <a:prstClr val="black"/>
                </a:solidFill>
                <a:latin typeface="Arial" panose="020B0604020202020204" pitchFamily="34" charset="0"/>
                <a:cs typeface="Arial" panose="020B0604020202020204" pitchFamily="34" charset="0"/>
              </a:rPr>
            </a:br>
            <a:endParaRPr lang="ru-RU" dirty="0"/>
          </a:p>
        </p:txBody>
      </p:sp>
      <p:sp>
        <p:nvSpPr>
          <p:cNvPr id="3" name="Подзаголовок 2"/>
          <p:cNvSpPr>
            <a:spLocks noGrp="1"/>
          </p:cNvSpPr>
          <p:nvPr>
            <p:ph type="subTitle" idx="1"/>
          </p:nvPr>
        </p:nvSpPr>
        <p:spPr>
          <a:xfrm>
            <a:off x="1371600" y="1088021"/>
            <a:ext cx="9448800" cy="3611302"/>
          </a:xfrm>
        </p:spPr>
        <p:txBody>
          <a:bodyPr>
            <a:noAutofit/>
          </a:bodyPr>
          <a:lstStyle/>
          <a:p>
            <a:endParaRPr lang="ru-RU" sz="3600" dirty="0" smtClean="0">
              <a:solidFill>
                <a:srgbClr val="222222"/>
              </a:solidFill>
              <a:latin typeface="arial"/>
            </a:endParaRPr>
          </a:p>
          <a:p>
            <a:r>
              <a:rPr lang="en-US" sz="3600" dirty="0" smtClean="0">
                <a:solidFill>
                  <a:srgbClr val="222222"/>
                </a:solidFill>
                <a:latin typeface="arial"/>
              </a:rPr>
              <a:t>12.In </a:t>
            </a:r>
            <a:r>
              <a:rPr lang="en-US" sz="3600" dirty="0">
                <a:solidFill>
                  <a:srgbClr val="222222"/>
                </a:solidFill>
                <a:latin typeface="arial"/>
              </a:rPr>
              <a:t>which country the largest population of kiwis can be found? </a:t>
            </a:r>
            <a:endParaRPr lang="ru-RU" sz="3600" dirty="0" smtClean="0">
              <a:solidFill>
                <a:srgbClr val="222222"/>
              </a:solidFill>
              <a:latin typeface="arial"/>
            </a:endParaRPr>
          </a:p>
          <a:p>
            <a:endParaRPr lang="en-US" sz="3200" dirty="0">
              <a:solidFill>
                <a:srgbClr val="222222"/>
              </a:solidFill>
              <a:latin typeface="arial"/>
            </a:endParaRPr>
          </a:p>
          <a:p>
            <a:r>
              <a:rPr lang="en-US" sz="3200" dirty="0" smtClean="0">
                <a:solidFill>
                  <a:srgbClr val="222222"/>
                </a:solidFill>
                <a:latin typeface="arial"/>
              </a:rPr>
              <a:t>A	</a:t>
            </a:r>
            <a:r>
              <a:rPr lang="en-US" sz="3200" dirty="0">
                <a:solidFill>
                  <a:srgbClr val="222222"/>
                </a:solidFill>
                <a:latin typeface="arial"/>
              </a:rPr>
              <a:t>Italy	</a:t>
            </a:r>
            <a:r>
              <a:rPr lang="en-US" sz="3200" dirty="0" smtClean="0">
                <a:solidFill>
                  <a:srgbClr val="222222"/>
                </a:solidFill>
                <a:latin typeface="arial"/>
              </a:rPr>
              <a:t>			C	China</a:t>
            </a:r>
          </a:p>
          <a:p>
            <a:r>
              <a:rPr lang="en-US" sz="3200" dirty="0" smtClean="0">
                <a:latin typeface="arial"/>
              </a:rPr>
              <a:t>B	</a:t>
            </a:r>
            <a:r>
              <a:rPr lang="en-US" sz="3200" dirty="0">
                <a:latin typeface="arial"/>
              </a:rPr>
              <a:t>New </a:t>
            </a:r>
            <a:r>
              <a:rPr lang="en-US" sz="3200" dirty="0" smtClean="0">
                <a:latin typeface="arial"/>
              </a:rPr>
              <a:t>Zealand	</a:t>
            </a:r>
            <a:r>
              <a:rPr lang="en-US" sz="3200" dirty="0" smtClean="0">
                <a:solidFill>
                  <a:srgbClr val="222222"/>
                </a:solidFill>
                <a:latin typeface="arial"/>
              </a:rPr>
              <a:t>	D	Iran</a:t>
            </a:r>
            <a:endParaRPr lang="ru-RU" sz="3200" dirty="0">
              <a:solidFill>
                <a:srgbClr val="222222"/>
              </a:solidFill>
              <a:latin typeface="arial"/>
            </a:endParaRPr>
          </a:p>
          <a:p>
            <a:endParaRPr lang="en-US" sz="2800" dirty="0">
              <a:solidFill>
                <a:srgbClr val="222222"/>
              </a:solidFill>
              <a:latin typeface="arial"/>
            </a:endParaRPr>
          </a:p>
          <a:p>
            <a:r>
              <a:rPr lang="en-US" sz="2800" dirty="0">
                <a:solidFill>
                  <a:srgbClr val="222222"/>
                </a:solidFill>
                <a:latin typeface="arial"/>
              </a:rPr>
              <a:t/>
            </a:r>
            <a:br>
              <a:rPr lang="en-US" sz="2800" dirty="0">
                <a:solidFill>
                  <a:srgbClr val="222222"/>
                </a:solidFill>
                <a:latin typeface="arial"/>
              </a:rPr>
            </a:br>
            <a:endParaRPr lang="en-US" sz="2800" dirty="0">
              <a:solidFill>
                <a:srgbClr val="222222"/>
              </a:solidFill>
              <a:latin typeface="arial"/>
            </a:endParaRPr>
          </a:p>
          <a:p>
            <a:r>
              <a:rPr lang="en-US" sz="2800" dirty="0">
                <a:solidFill>
                  <a:srgbClr val="222222"/>
                </a:solidFill>
                <a:latin typeface="arial"/>
              </a:rPr>
              <a:t/>
            </a:r>
            <a:br>
              <a:rPr lang="en-US" sz="2800" dirty="0">
                <a:solidFill>
                  <a:srgbClr val="222222"/>
                </a:solidFill>
                <a:latin typeface="arial"/>
              </a:rPr>
            </a:br>
            <a:endParaRPr lang="en-US" sz="2800" dirty="0">
              <a:solidFill>
                <a:srgbClr val="222222"/>
              </a:solidFill>
              <a:latin typeface="arial"/>
            </a:endParaRPr>
          </a:p>
        </p:txBody>
      </p:sp>
    </p:spTree>
    <p:extLst>
      <p:ext uri="{BB962C8B-B14F-4D97-AF65-F5344CB8AC3E}">
        <p14:creationId xmlns:p14="http://schemas.microsoft.com/office/powerpoint/2010/main" val="116124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5062" y="1486023"/>
            <a:ext cx="4536574" cy="830997"/>
          </a:xfrm>
          <a:prstGeom prst="rect">
            <a:avLst/>
          </a:prstGeom>
        </p:spPr>
        <p:txBody>
          <a:bodyPr wrap="square">
            <a:spAutoFit/>
          </a:bodyPr>
          <a:lstStyle/>
          <a:p>
            <a:r>
              <a:rPr lang="en-US" sz="4800" dirty="0">
                <a:solidFill>
                  <a:schemeClr val="accent4">
                    <a:lumMod val="75000"/>
                  </a:schemeClr>
                </a:solidFill>
                <a:latin typeface="arial"/>
              </a:rPr>
              <a:t>	</a:t>
            </a:r>
            <a:r>
              <a:rPr lang="en-US" sz="4800" dirty="0">
                <a:solidFill>
                  <a:schemeClr val="accent4">
                    <a:lumMod val="75000"/>
                  </a:schemeClr>
                </a:solidFill>
                <a:latin typeface="Britannic Bold" pitchFamily="34" charset="0"/>
              </a:rPr>
              <a:t>New Zealand</a:t>
            </a:r>
            <a:r>
              <a:rPr lang="en-US" sz="4400" dirty="0">
                <a:solidFill>
                  <a:srgbClr val="222222"/>
                </a:solidFill>
                <a:latin typeface="arial"/>
              </a:rPr>
              <a:t>	</a:t>
            </a:r>
            <a:endParaRPr lang="ru-RU" sz="4800" dirty="0"/>
          </a:p>
        </p:txBody>
      </p:sp>
      <p:pic>
        <p:nvPicPr>
          <p:cNvPr id="3074" name="Picture 2" descr="http://images.kashamalasha.com/201407160016-kvinstaun-novaya-zelandiya-kashamalasha-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55" y="2317020"/>
            <a:ext cx="5592040" cy="3728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 name="Picture 4" descr="http://lookw.ru/8/849/1476175934-novaya-zelandiya.-hd-wallpapers-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152" y="2976087"/>
            <a:ext cx="5795210" cy="3408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tatic.fulledu.ru/article/imageOriginal/0/85/1491072920-novaya-zelandiy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08" y="339484"/>
            <a:ext cx="4775654" cy="3124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61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354238"/>
            <a:ext cx="9448800" cy="2453833"/>
          </a:xfrm>
        </p:spPr>
        <p:txBody>
          <a:bodyPr>
            <a:normAutofit/>
          </a:bodyPr>
          <a:lstStyle/>
          <a:p>
            <a:pPr lvl="0">
              <a:spcBef>
                <a:spcPts val="1000"/>
              </a:spcBef>
            </a:pPr>
            <a:r>
              <a:rPr lang="en-US" sz="3600" cap="none" dirty="0" smtClean="0">
                <a:solidFill>
                  <a:srgbClr val="222222"/>
                </a:solidFill>
                <a:latin typeface="arial"/>
                <a:ea typeface="+mn-ea"/>
                <a:cs typeface="+mn-cs"/>
              </a:rPr>
              <a:t>13.In </a:t>
            </a:r>
            <a:r>
              <a:rPr lang="en-US" sz="3600" cap="none" dirty="0">
                <a:solidFill>
                  <a:srgbClr val="222222"/>
                </a:solidFill>
                <a:latin typeface="arial"/>
                <a:ea typeface="+mn-ea"/>
                <a:cs typeface="+mn-cs"/>
              </a:rPr>
              <a:t>which country people can communicate in 37 official languages? </a:t>
            </a:r>
            <a:r>
              <a:rPr lang="en-US" sz="4000" cap="none" dirty="0">
                <a:solidFill>
                  <a:srgbClr val="222222"/>
                </a:solidFill>
                <a:latin typeface="arial"/>
                <a:ea typeface="+mn-ea"/>
                <a:cs typeface="+mn-cs"/>
              </a:rPr>
              <a:t/>
            </a:r>
            <a:br>
              <a:rPr lang="en-US" sz="4000" cap="none" dirty="0">
                <a:solidFill>
                  <a:srgbClr val="222222"/>
                </a:solidFill>
                <a:latin typeface="arial"/>
                <a:ea typeface="+mn-ea"/>
                <a:cs typeface="+mn-cs"/>
              </a:rPr>
            </a:br>
            <a:r>
              <a:rPr lang="en-US" sz="2800" cap="none" dirty="0">
                <a:solidFill>
                  <a:srgbClr val="222222"/>
                </a:solidFill>
                <a:latin typeface="arial"/>
                <a:ea typeface="+mn-ea"/>
                <a:cs typeface="+mn-cs"/>
              </a:rPr>
              <a:t/>
            </a:r>
            <a:br>
              <a:rPr lang="en-US" sz="2800" cap="none" dirty="0">
                <a:solidFill>
                  <a:srgbClr val="222222"/>
                </a:solidFill>
                <a:latin typeface="arial"/>
                <a:ea typeface="+mn-ea"/>
                <a:cs typeface="+mn-cs"/>
              </a:rPr>
            </a:br>
            <a:endParaRPr lang="ru-RU" dirty="0"/>
          </a:p>
        </p:txBody>
      </p:sp>
      <p:sp>
        <p:nvSpPr>
          <p:cNvPr id="3" name="Подзаголовок 2"/>
          <p:cNvSpPr>
            <a:spLocks noGrp="1"/>
          </p:cNvSpPr>
          <p:nvPr>
            <p:ph type="subTitle" idx="1"/>
          </p:nvPr>
        </p:nvSpPr>
        <p:spPr>
          <a:xfrm>
            <a:off x="1371600" y="3599727"/>
            <a:ext cx="9448800" cy="1597306"/>
          </a:xfrm>
        </p:spPr>
        <p:txBody>
          <a:bodyPr>
            <a:normAutofit/>
          </a:bodyPr>
          <a:lstStyle/>
          <a:p>
            <a:r>
              <a:rPr lang="en-US" sz="3200" dirty="0" smtClean="0">
                <a:latin typeface="Arial" panose="020B0604020202020204" pitchFamily="34" charset="0"/>
                <a:cs typeface="Arial" panose="020B0604020202020204" pitchFamily="34" charset="0"/>
              </a:rPr>
              <a:t>A	Bolivia			C	Cambodia</a:t>
            </a:r>
          </a:p>
          <a:p>
            <a:r>
              <a:rPr lang="en-US" sz="3200" dirty="0" smtClean="0">
                <a:latin typeface="Arial" panose="020B0604020202020204" pitchFamily="34" charset="0"/>
                <a:cs typeface="Arial" panose="020B0604020202020204" pitchFamily="34" charset="0"/>
              </a:rPr>
              <a:t>B	Argentina			D	Nepal		</a:t>
            </a: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800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86788" y="655026"/>
            <a:ext cx="2444695" cy="830997"/>
          </a:xfrm>
          <a:prstGeom prst="rect">
            <a:avLst/>
          </a:prstGeom>
        </p:spPr>
        <p:txBody>
          <a:bodyPr wrap="square">
            <a:spAutoFit/>
          </a:bodyPr>
          <a:lstStyle/>
          <a:p>
            <a:r>
              <a:rPr lang="en-US" sz="4800" dirty="0" smtClean="0">
                <a:solidFill>
                  <a:schemeClr val="accent4">
                    <a:lumMod val="75000"/>
                  </a:schemeClr>
                </a:solidFill>
                <a:latin typeface="Britannic Bold" pitchFamily="34" charset="0"/>
                <a:cs typeface="Arial" panose="020B0604020202020204" pitchFamily="34" charset="0"/>
              </a:rPr>
              <a:t>Bolivia</a:t>
            </a:r>
            <a:r>
              <a:rPr lang="en-US" sz="4400" dirty="0">
                <a:latin typeface="Arial" panose="020B0604020202020204" pitchFamily="34" charset="0"/>
                <a:cs typeface="Arial" panose="020B0604020202020204" pitchFamily="34" charset="0"/>
              </a:rPr>
              <a:t>	</a:t>
            </a:r>
            <a:endParaRPr lang="ru-RU" sz="4800" dirty="0"/>
          </a:p>
        </p:txBody>
      </p:sp>
      <p:pic>
        <p:nvPicPr>
          <p:cNvPr id="2050" name="Picture 2" descr="http://wallscollection.net/wp-content/uploads/2016/12/Mobile-Boliv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3851" y="2724143"/>
            <a:ext cx="5375274" cy="3676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e/e5/Oruro%2C_Bolivia-0.jpg/1200px-Oruro%2C_Bolivi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93" y="2738059"/>
            <a:ext cx="5375274" cy="3676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s://static.thousandwonders.net/Bolivia.640.236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93" y="1470257"/>
            <a:ext cx="10513732" cy="1488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61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2046473"/>
            <a:ext cx="9448800" cy="1825096"/>
          </a:xfrm>
        </p:spPr>
        <p:txBody>
          <a:bodyPr>
            <a:normAutofit fontScale="90000"/>
          </a:bodyPr>
          <a:lstStyle/>
          <a:p>
            <a:pPr lvl="0">
              <a:spcBef>
                <a:spcPts val="1000"/>
              </a:spcBef>
            </a:pPr>
            <a:r>
              <a:rPr lang="en-US" sz="4000" cap="none" dirty="0" smtClean="0">
                <a:solidFill>
                  <a:srgbClr val="222222"/>
                </a:solidFill>
                <a:latin typeface="arial"/>
                <a:ea typeface="+mn-ea"/>
                <a:cs typeface="+mn-cs"/>
              </a:rPr>
              <a:t>14. </a:t>
            </a:r>
            <a:r>
              <a:rPr lang="en-US" sz="4000" cap="none" dirty="0">
                <a:solidFill>
                  <a:srgbClr val="222222"/>
                </a:solidFill>
                <a:latin typeface="arial"/>
                <a:ea typeface="+mn-ea"/>
                <a:cs typeface="+mn-cs"/>
              </a:rPr>
              <a:t>The inhabitants of which country have to cross two other countries if they want to drive to the sea? </a:t>
            </a:r>
            <a:br>
              <a:rPr lang="en-US" sz="4000" cap="none" dirty="0">
                <a:solidFill>
                  <a:srgbClr val="222222"/>
                </a:solidFill>
                <a:latin typeface="arial"/>
                <a:ea typeface="+mn-ea"/>
                <a:cs typeface="+mn-cs"/>
              </a:rPr>
            </a:br>
            <a:endParaRPr lang="ru-RU" dirty="0"/>
          </a:p>
        </p:txBody>
      </p:sp>
      <p:sp>
        <p:nvSpPr>
          <p:cNvPr id="3" name="Подзаголовок 2"/>
          <p:cNvSpPr>
            <a:spLocks noGrp="1"/>
          </p:cNvSpPr>
          <p:nvPr>
            <p:ph type="subTitle" idx="1"/>
          </p:nvPr>
        </p:nvSpPr>
        <p:spPr>
          <a:xfrm>
            <a:off x="1371600" y="3632200"/>
            <a:ext cx="9448800" cy="1275465"/>
          </a:xfrm>
        </p:spPr>
        <p:txBody>
          <a:bodyPr>
            <a:noAutofit/>
          </a:bodyPr>
          <a:lstStyle/>
          <a:p>
            <a:r>
              <a:rPr lang="en-US" sz="3200" dirty="0" smtClean="0">
                <a:latin typeface="Arial" panose="020B0604020202020204" pitchFamily="34" charset="0"/>
                <a:ea typeface="+mj-ea"/>
                <a:cs typeface="Arial" panose="020B0604020202020204" pitchFamily="34" charset="0"/>
              </a:rPr>
              <a:t>A	Czech </a:t>
            </a:r>
            <a:r>
              <a:rPr lang="en-US" sz="3200" dirty="0">
                <a:latin typeface="Arial" panose="020B0604020202020204" pitchFamily="34" charset="0"/>
                <a:ea typeface="+mj-ea"/>
                <a:cs typeface="Arial" panose="020B0604020202020204" pitchFamily="34" charset="0"/>
              </a:rPr>
              <a:t>Republic</a:t>
            </a:r>
            <a:r>
              <a:rPr lang="en-US" sz="3200" dirty="0" smtClean="0">
                <a:latin typeface="Arial" panose="020B0604020202020204" pitchFamily="34" charset="0"/>
                <a:ea typeface="+mj-ea"/>
                <a:cs typeface="Arial" panose="020B0604020202020204" pitchFamily="34" charset="0"/>
              </a:rPr>
              <a:t>	C	Belarus</a:t>
            </a:r>
          </a:p>
          <a:p>
            <a:r>
              <a:rPr lang="en-US" sz="3200" dirty="0" smtClean="0">
                <a:latin typeface="Arial" panose="020B0604020202020204" pitchFamily="34" charset="0"/>
                <a:ea typeface="+mj-ea"/>
                <a:cs typeface="Arial" panose="020B0604020202020204" pitchFamily="34" charset="0"/>
              </a:rPr>
              <a:t>B	Austria			D	</a:t>
            </a:r>
            <a:r>
              <a:rPr lang="en-US" sz="3200" dirty="0">
                <a:latin typeface="Arial" panose="020B0604020202020204" pitchFamily="34" charset="0"/>
                <a:ea typeface="+mj-ea"/>
                <a:cs typeface="Arial" panose="020B0604020202020204" pitchFamily="34" charset="0"/>
              </a:rPr>
              <a:t>Liechtenstein</a:t>
            </a:r>
            <a:r>
              <a:rPr lang="en-US" sz="3200" dirty="0">
                <a:solidFill>
                  <a:srgbClr val="222222"/>
                </a:solidFill>
                <a:latin typeface="Arial" panose="020B0604020202020204" pitchFamily="34" charset="0"/>
                <a:ea typeface="+mj-ea"/>
                <a:cs typeface="Arial" panose="020B0604020202020204" pitchFamily="34" charset="0"/>
              </a:rPr>
              <a:t/>
            </a:r>
            <a:br>
              <a:rPr lang="en-US" sz="3200" dirty="0">
                <a:solidFill>
                  <a:srgbClr val="222222"/>
                </a:solidFill>
                <a:latin typeface="Arial" panose="020B0604020202020204" pitchFamily="34" charset="0"/>
                <a:ea typeface="+mj-ea"/>
                <a:cs typeface="Arial" panose="020B0604020202020204" pitchFamily="34" charset="0"/>
              </a:rPr>
            </a:br>
            <a:r>
              <a:rPr lang="ru-RU" sz="3200" dirty="0">
                <a:solidFill>
                  <a:prstClr val="black"/>
                </a:solidFill>
                <a:latin typeface="Arial" panose="020B0604020202020204" pitchFamily="34" charset="0"/>
                <a:ea typeface="+mj-ea"/>
                <a:cs typeface="Arial" panose="020B0604020202020204" pitchFamily="34" charset="0"/>
              </a:rPr>
              <a:t/>
            </a:r>
            <a:br>
              <a:rPr lang="ru-RU" sz="3200" dirty="0">
                <a:solidFill>
                  <a:prstClr val="black"/>
                </a:solidFill>
                <a:latin typeface="Arial" panose="020B0604020202020204" pitchFamily="34" charset="0"/>
                <a:ea typeface="+mj-ea"/>
                <a:cs typeface="Arial" panose="020B0604020202020204" pitchFamily="34" charset="0"/>
              </a:rPr>
            </a:b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0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en-US" sz="4000" dirty="0">
                <a:latin typeface="Arial" panose="020B0604020202020204" pitchFamily="34" charset="0"/>
                <a:cs typeface="Arial" panose="020B0604020202020204" pitchFamily="34" charset="0"/>
              </a:rPr>
              <a:t>D	Liechtenstein</a:t>
            </a:r>
            <a:endParaRPr lang="ru-RU" sz="4000" dirty="0"/>
          </a:p>
        </p:txBody>
      </p:sp>
    </p:spTree>
    <p:extLst>
      <p:ext uri="{BB962C8B-B14F-4D97-AF65-F5344CB8AC3E}">
        <p14:creationId xmlns:p14="http://schemas.microsoft.com/office/powerpoint/2010/main" val="298153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86788" y="655026"/>
            <a:ext cx="2444695" cy="830997"/>
          </a:xfrm>
          <a:prstGeom prst="rect">
            <a:avLst/>
          </a:prstGeom>
        </p:spPr>
        <p:txBody>
          <a:bodyPr wrap="square">
            <a:spAutoFit/>
          </a:bodyPr>
          <a:lstStyle/>
          <a:p>
            <a:r>
              <a:rPr lang="en-US" sz="4800" dirty="0">
                <a:solidFill>
                  <a:schemeClr val="accent4">
                    <a:lumMod val="75000"/>
                  </a:schemeClr>
                </a:solidFill>
                <a:latin typeface="Britannic Bold" pitchFamily="34" charset="0"/>
                <a:cs typeface="Arial" panose="020B0604020202020204" pitchFamily="34" charset="0"/>
              </a:rPr>
              <a:t>Canada</a:t>
            </a:r>
            <a:endParaRPr lang="ru-RU" sz="4800" dirty="0"/>
          </a:p>
        </p:txBody>
      </p:sp>
      <p:pic>
        <p:nvPicPr>
          <p:cNvPr id="1026" name="Picture 2" descr="https://knowandfly.com/wp-content/uploads/2016/11/Montreal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1197"/>
            <a:ext cx="8229440" cy="4099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s://www.belnovosti.by/sites/default/files/article/27-06-2017/qwercana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123" y="3136377"/>
            <a:ext cx="5404023" cy="3039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newimages.ru/wallpapers/20_8633_oboi_nochnoj_vid_na_gorod_v_zalive_480x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849" y="1249775"/>
            <a:ext cx="2790393" cy="4650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098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0"/>
            <a:ext cx="9448800" cy="3628501"/>
          </a:xfrm>
        </p:spPr>
        <p:txBody>
          <a:bodyPr>
            <a:noAutofit/>
          </a:bodyPr>
          <a:lstStyle/>
          <a:p>
            <a:pPr lvl="0">
              <a:spcBef>
                <a:spcPts val="1000"/>
              </a:spcBef>
            </a:pPr>
            <a:r>
              <a:rPr lang="en-US" sz="4000" dirty="0" smtClean="0"/>
              <a:t> </a:t>
            </a:r>
            <a:r>
              <a:rPr lang="en-US" sz="3600" dirty="0" smtClean="0"/>
              <a:t>2. 	</a:t>
            </a:r>
            <a:r>
              <a:rPr lang="en-US" sz="3600" cap="none" dirty="0" smtClean="0">
                <a:solidFill>
                  <a:prstClr val="black"/>
                </a:solidFill>
                <a:latin typeface="Arial" panose="020B0604020202020204" pitchFamily="34" charset="0"/>
                <a:ea typeface="+mn-ea"/>
                <a:cs typeface="Arial" panose="020B0604020202020204" pitchFamily="34" charset="0"/>
              </a:rPr>
              <a:t>Which </a:t>
            </a:r>
            <a:r>
              <a:rPr lang="en-US" sz="3600" cap="none" dirty="0">
                <a:solidFill>
                  <a:prstClr val="black"/>
                </a:solidFill>
                <a:latin typeface="Arial" panose="020B0604020202020204" pitchFamily="34" charset="0"/>
                <a:ea typeface="+mn-ea"/>
                <a:cs typeface="Arial" panose="020B0604020202020204" pitchFamily="34" charset="0"/>
              </a:rPr>
              <a:t>of the Mediterranean countries is down with slamming back a few shots of ouzo, eating Feta cheese in Thessaloniki and reading the works of Nobel Prize winning author </a:t>
            </a:r>
            <a:r>
              <a:rPr lang="en-US" sz="3600" cap="none" dirty="0" err="1">
                <a:solidFill>
                  <a:prstClr val="black"/>
                </a:solidFill>
                <a:latin typeface="Arial" panose="020B0604020202020204" pitchFamily="34" charset="0"/>
                <a:ea typeface="+mn-ea"/>
                <a:cs typeface="Arial" panose="020B0604020202020204" pitchFamily="34" charset="0"/>
              </a:rPr>
              <a:t>Odysseas</a:t>
            </a:r>
            <a:r>
              <a:rPr lang="en-US" sz="3600" cap="none" dirty="0">
                <a:solidFill>
                  <a:prstClr val="black"/>
                </a:solidFill>
                <a:latin typeface="Arial" panose="020B0604020202020204" pitchFamily="34" charset="0"/>
                <a:ea typeface="+mn-ea"/>
                <a:cs typeface="Arial" panose="020B0604020202020204" pitchFamily="34" charset="0"/>
              </a:rPr>
              <a:t> Elytis?</a:t>
            </a:r>
          </a:p>
        </p:txBody>
      </p:sp>
      <p:sp>
        <p:nvSpPr>
          <p:cNvPr id="3" name="Подзаголовок 2"/>
          <p:cNvSpPr>
            <a:spLocks noGrp="1"/>
          </p:cNvSpPr>
          <p:nvPr>
            <p:ph type="subTitle" idx="1"/>
          </p:nvPr>
        </p:nvSpPr>
        <p:spPr>
          <a:xfrm>
            <a:off x="1371600" y="4037913"/>
            <a:ext cx="9448800" cy="2390227"/>
          </a:xfrm>
        </p:spPr>
        <p:txBody>
          <a:bodyPr>
            <a:normAutofit/>
          </a:bodyPr>
          <a:lstStyle/>
          <a:p>
            <a:r>
              <a:rPr lang="en-US" sz="3200" dirty="0">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Italy				C	Croatia</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Greece 	</a:t>
            </a:r>
            <a:r>
              <a:rPr lang="en-US" sz="3200" dirty="0" smtClean="0">
                <a:latin typeface="Arial" panose="020B0604020202020204" pitchFamily="34" charset="0"/>
                <a:cs typeface="Arial" panose="020B0604020202020204" pitchFamily="34" charset="0"/>
              </a:rPr>
              <a:t>		D	Turkey</a:t>
            </a:r>
            <a:endParaRPr lang="en-US" sz="3200" dirty="0">
              <a:latin typeface="Arial" panose="020B0604020202020204" pitchFamily="34" charset="0"/>
              <a:cs typeface="Arial" panose="020B0604020202020204" pitchFamily="34" charset="0"/>
            </a:endParaRPr>
          </a:p>
          <a:p>
            <a:r>
              <a:rPr lang="en-US" sz="3200" dirty="0"/>
              <a:t/>
            </a:r>
            <a:br>
              <a:rPr lang="en-US" sz="3200" dirty="0"/>
            </a:br>
            <a:endParaRPr lang="ru-RU" sz="3200" dirty="0"/>
          </a:p>
          <a:p>
            <a:endParaRPr lang="ru-RU" dirty="0"/>
          </a:p>
        </p:txBody>
      </p:sp>
    </p:spTree>
    <p:extLst>
      <p:ext uri="{BB962C8B-B14F-4D97-AF65-F5344CB8AC3E}">
        <p14:creationId xmlns:p14="http://schemas.microsoft.com/office/powerpoint/2010/main" val="355780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45880" y="852734"/>
            <a:ext cx="2444695" cy="830997"/>
          </a:xfrm>
          <a:prstGeom prst="rect">
            <a:avLst/>
          </a:prstGeom>
        </p:spPr>
        <p:txBody>
          <a:bodyPr wrap="square">
            <a:spAutoFit/>
          </a:bodyPr>
          <a:lstStyle/>
          <a:p>
            <a:r>
              <a:rPr lang="en-US" sz="4800" dirty="0" smtClean="0">
                <a:solidFill>
                  <a:schemeClr val="accent4">
                    <a:lumMod val="75000"/>
                  </a:schemeClr>
                </a:solidFill>
                <a:latin typeface="Britannic Bold" pitchFamily="34" charset="0"/>
                <a:cs typeface="Arial" panose="020B0604020202020204" pitchFamily="34" charset="0"/>
              </a:rPr>
              <a:t>Greece</a:t>
            </a:r>
            <a:endParaRPr lang="ru-RU" sz="4800" dirty="0"/>
          </a:p>
        </p:txBody>
      </p:sp>
      <p:pic>
        <p:nvPicPr>
          <p:cNvPr id="3074" name="Picture 2" descr="https://pbs.twimg.com/media/CgKTii-WQAEJgj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871" y="296562"/>
            <a:ext cx="4354641" cy="6153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sakhalinsk-travel.ru/wp-content/uploads/2016/04/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7" y="2152081"/>
            <a:ext cx="6391294" cy="42981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6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018572"/>
            <a:ext cx="9448800" cy="2951543"/>
          </a:xfrm>
        </p:spPr>
        <p:txBody>
          <a:bodyPr>
            <a:noAutofit/>
          </a:bodyPr>
          <a:lstStyle/>
          <a:p>
            <a:r>
              <a:rPr lang="en-US" sz="4000" dirty="0"/>
              <a:t>3. </a:t>
            </a:r>
            <a:r>
              <a:rPr lang="en-US" sz="3600" cap="none" dirty="0" smtClean="0">
                <a:latin typeface="Arial" panose="020B0604020202020204" pitchFamily="34" charset="0"/>
                <a:cs typeface="Arial" panose="020B0604020202020204" pitchFamily="34" charset="0"/>
              </a:rPr>
              <a:t>You are a guest at a cocktail party in the </a:t>
            </a:r>
            <a:r>
              <a:rPr lang="en-US" sz="3600" cap="none" dirty="0">
                <a:latin typeface="Arial" panose="020B0604020202020204" pitchFamily="34" charset="0"/>
                <a:cs typeface="Arial" panose="020B0604020202020204" pitchFamily="34" charset="0"/>
              </a:rPr>
              <a:t>B</a:t>
            </a:r>
            <a:r>
              <a:rPr lang="en-US" sz="3600" cap="none" dirty="0" smtClean="0">
                <a:latin typeface="Arial" panose="020B0604020202020204" pitchFamily="34" charset="0"/>
                <a:cs typeface="Arial" panose="020B0604020202020204" pitchFamily="34" charset="0"/>
              </a:rPr>
              <a:t>ritish embassy in </a:t>
            </a:r>
            <a:r>
              <a:rPr lang="en-US" sz="3600" cap="none" dirty="0">
                <a:latin typeface="Arial" panose="020B0604020202020204" pitchFamily="34" charset="0"/>
                <a:cs typeface="Arial" panose="020B0604020202020204" pitchFamily="34" charset="0"/>
              </a:rPr>
              <a:t>W</a:t>
            </a:r>
            <a:r>
              <a:rPr lang="en-US" sz="3600" cap="none" dirty="0" smtClean="0">
                <a:latin typeface="Arial" panose="020B0604020202020204" pitchFamily="34" charset="0"/>
                <a:cs typeface="Arial" panose="020B0604020202020204" pitchFamily="34" charset="0"/>
              </a:rPr>
              <a:t>ashington, D.C. You are conversing with other guests when the server walks by with a tray of a particular drink that he says is very traditional in the U.K. What drink is he most likely to be offering?</a:t>
            </a:r>
            <a:endParaRPr lang="ru-RU" sz="3600" cap="none"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371600" y="3963276"/>
            <a:ext cx="10318830" cy="1800915"/>
          </a:xfrm>
        </p:spPr>
        <p:txBody>
          <a:bodyPr>
            <a:noAutofit/>
          </a:bodyPr>
          <a:lstStyle/>
          <a:p>
            <a:r>
              <a:rPr lang="en-US" sz="3200" dirty="0" smtClean="0">
                <a:latin typeface="Arial" panose="020B0604020202020204" pitchFamily="34" charset="0"/>
                <a:cs typeface="Arial" panose="020B0604020202020204" pitchFamily="34" charset="0"/>
              </a:rPr>
              <a:t>A      Vodka </a:t>
            </a:r>
            <a:r>
              <a:rPr lang="en-US" sz="3200" dirty="0">
                <a:latin typeface="Arial" panose="020B0604020202020204" pitchFamily="34" charset="0"/>
                <a:cs typeface="Arial" panose="020B0604020202020204" pitchFamily="34" charset="0"/>
              </a:rPr>
              <a:t>martini, shaken not </a:t>
            </a:r>
            <a:r>
              <a:rPr lang="en-US" sz="3200" dirty="0" smtClean="0">
                <a:latin typeface="Arial" panose="020B0604020202020204" pitchFamily="34" charset="0"/>
                <a:cs typeface="Arial" panose="020B0604020202020204" pitchFamily="34" charset="0"/>
              </a:rPr>
              <a:t>stirred	</a:t>
            </a:r>
          </a:p>
          <a:p>
            <a:r>
              <a:rPr lang="en-US" sz="3200" dirty="0" smtClean="0">
                <a:latin typeface="Arial" panose="020B0604020202020204" pitchFamily="34" charset="0"/>
                <a:cs typeface="Arial" panose="020B0604020202020204" pitchFamily="34" charset="0"/>
              </a:rPr>
              <a:t>B     Gin </a:t>
            </a:r>
            <a:r>
              <a:rPr lang="en-US" sz="3200" dirty="0">
                <a:latin typeface="Arial" panose="020B0604020202020204" pitchFamily="34" charset="0"/>
                <a:cs typeface="Arial" panose="020B0604020202020204" pitchFamily="34" charset="0"/>
              </a:rPr>
              <a:t>and </a:t>
            </a:r>
            <a:r>
              <a:rPr lang="en-US" sz="3200" dirty="0" smtClean="0">
                <a:latin typeface="Arial" panose="020B0604020202020204" pitchFamily="34" charset="0"/>
                <a:cs typeface="Arial" panose="020B0604020202020204" pitchFamily="34" charset="0"/>
              </a:rPr>
              <a:t>tonic 	C</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Margarita	D    Champagne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02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68770" y="655026"/>
            <a:ext cx="5405377" cy="830997"/>
          </a:xfrm>
          <a:prstGeom prst="rect">
            <a:avLst/>
          </a:prstGeom>
        </p:spPr>
        <p:txBody>
          <a:bodyPr wrap="square">
            <a:spAutoFit/>
          </a:bodyPr>
          <a:lstStyle/>
          <a:p>
            <a:r>
              <a:rPr lang="en-US" sz="4800" dirty="0">
                <a:solidFill>
                  <a:schemeClr val="accent4">
                    <a:lumMod val="75000"/>
                  </a:schemeClr>
                </a:solidFill>
                <a:latin typeface="Britannic Bold" pitchFamily="34" charset="0"/>
                <a:cs typeface="Arial" panose="020B0604020202020204" pitchFamily="34" charset="0"/>
              </a:rPr>
              <a:t>Gin and tonic</a:t>
            </a:r>
            <a:endParaRPr lang="ru-RU" sz="4800" dirty="0"/>
          </a:p>
        </p:txBody>
      </p:sp>
      <p:pic>
        <p:nvPicPr>
          <p:cNvPr id="2050" name="Picture 2" descr="https://www.cocktail-db.com/stat/img/1280/GinAndTonic.jpg"/>
          <p:cNvPicPr>
            <a:picLocks noChangeAspect="1" noChangeArrowheads="1"/>
          </p:cNvPicPr>
          <p:nvPr/>
        </p:nvPicPr>
        <p:blipFill rotWithShape="1">
          <a:blip r:embed="rId2">
            <a:extLst>
              <a:ext uri="{28A0092B-C50C-407E-A947-70E740481C1C}">
                <a14:useLocalDpi xmlns:a14="http://schemas.microsoft.com/office/drawing/2010/main" val="0"/>
              </a:ext>
            </a:extLst>
          </a:blip>
          <a:srcRect l="27633" t="11247" r="28549" b="20906"/>
          <a:stretch/>
        </p:blipFill>
        <p:spPr bwMode="auto">
          <a:xfrm rot="20987045">
            <a:off x="9272128" y="2128540"/>
            <a:ext cx="1392269" cy="2874271"/>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pic>
        <p:nvPicPr>
          <p:cNvPr id="4" name="Picture 2" descr="https://im0-tub-ru.yandex.net/i?id=a969c25ccafd9de64b2d9035158d3ce5-l&amp;n=1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382" y="1723588"/>
            <a:ext cx="7077294" cy="47181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2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803405"/>
            <a:ext cx="9448800" cy="1483805"/>
          </a:xfrm>
        </p:spPr>
        <p:txBody>
          <a:bodyPr>
            <a:noAutofit/>
          </a:bodyPr>
          <a:lstStyle/>
          <a:p>
            <a:r>
              <a:rPr lang="en-US" sz="3600" dirty="0" smtClean="0">
                <a:latin typeface="Arial" panose="020B0604020202020204" pitchFamily="34" charset="0"/>
                <a:cs typeface="Arial" panose="020B0604020202020204" pitchFamily="34" charset="0"/>
              </a:rPr>
              <a:t>4</a:t>
            </a:r>
            <a:r>
              <a:rPr lang="en-US" sz="3600" dirty="0">
                <a:latin typeface="Arial" panose="020B0604020202020204" pitchFamily="34" charset="0"/>
                <a:cs typeface="Arial" panose="020B0604020202020204" pitchFamily="34" charset="0"/>
              </a:rPr>
              <a:t>.</a:t>
            </a:r>
            <a:r>
              <a:rPr lang="en-US" sz="3600" cap="none" dirty="0" smtClean="0">
                <a:solidFill>
                  <a:prstClr val="black"/>
                </a:solidFill>
                <a:latin typeface="Arial" panose="020B0604020202020204" pitchFamily="34" charset="0"/>
                <a:ea typeface="+mn-ea"/>
                <a:cs typeface="Arial" panose="020B0604020202020204" pitchFamily="34" charset="0"/>
              </a:rPr>
              <a:t> </a:t>
            </a:r>
            <a:r>
              <a:rPr lang="en-US" sz="3600" cap="none" dirty="0">
                <a:solidFill>
                  <a:prstClr val="black"/>
                </a:solidFill>
                <a:latin typeface="Arial" panose="020B0604020202020204" pitchFamily="34" charset="0"/>
                <a:ea typeface="+mn-ea"/>
                <a:cs typeface="Arial" panose="020B0604020202020204" pitchFamily="34" charset="0"/>
              </a:rPr>
              <a:t>Which Benelux country is down with dancing in wooden clogs, viewing Van Gogh works at his eponymous museum sampling Edam and Gouda cheeses? </a:t>
            </a:r>
            <a:endParaRPr lang="ru-RU" sz="3600"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371600" y="3750197"/>
            <a:ext cx="9448800" cy="567804"/>
          </a:xfrm>
        </p:spPr>
        <p:txBody>
          <a:bodyPr>
            <a:noAutofit/>
          </a:bodyPr>
          <a:lstStyle/>
          <a:p>
            <a:r>
              <a:rPr lang="en-US" sz="3600" dirty="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The </a:t>
            </a:r>
            <a:r>
              <a:rPr lang="en-US" sz="3200" dirty="0">
                <a:latin typeface="Arial" panose="020B0604020202020204" pitchFamily="34" charset="0"/>
                <a:cs typeface="Arial" panose="020B0604020202020204" pitchFamily="34" charset="0"/>
              </a:rPr>
              <a:t>Netherlands	</a:t>
            </a:r>
            <a:r>
              <a:rPr lang="en-US" sz="3200" dirty="0" smtClean="0">
                <a:latin typeface="Arial" panose="020B0604020202020204" pitchFamily="34" charset="0"/>
                <a:cs typeface="Arial" panose="020B0604020202020204" pitchFamily="34" charset="0"/>
              </a:rPr>
              <a:t>	C	F</a:t>
            </a:r>
            <a:r>
              <a:rPr lang="en-US" sz="3200" dirty="0">
                <a:latin typeface="Arial" panose="020B0604020202020204" pitchFamily="34" charset="0"/>
                <a:cs typeface="Arial" panose="020B0604020202020204" pitchFamily="34" charset="0"/>
              </a:rPr>
              <a:t>ranc</a:t>
            </a:r>
            <a:r>
              <a:rPr lang="en-US" sz="3200" dirty="0" smtClean="0">
                <a:latin typeface="Arial" panose="020B0604020202020204" pitchFamily="34" charset="0"/>
                <a:cs typeface="Arial" panose="020B0604020202020204" pitchFamily="34" charset="0"/>
              </a:rPr>
              <a:t>e</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Luxembourg			D	Belgium</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5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6119" y="5844863"/>
            <a:ext cx="5634680" cy="830997"/>
          </a:xfrm>
          <a:prstGeom prst="rect">
            <a:avLst/>
          </a:prstGeom>
        </p:spPr>
        <p:txBody>
          <a:bodyPr wrap="square">
            <a:spAutoFit/>
          </a:bodyPr>
          <a:lstStyle/>
          <a:p>
            <a:r>
              <a:rPr lang="en-US" sz="4800" dirty="0">
                <a:solidFill>
                  <a:schemeClr val="accent4">
                    <a:lumMod val="75000"/>
                  </a:schemeClr>
                </a:solidFill>
                <a:latin typeface="Britannic Bold" pitchFamily="34" charset="0"/>
                <a:cs typeface="Arial" panose="020B0604020202020204" pitchFamily="34" charset="0"/>
              </a:rPr>
              <a:t>The Netherlands</a:t>
            </a:r>
            <a:endParaRPr lang="ru-RU" sz="4800" dirty="0"/>
          </a:p>
        </p:txBody>
      </p:sp>
      <p:sp>
        <p:nvSpPr>
          <p:cNvPr id="3" name="AutoShape 2" descr="https://fthmb.tqn.com/Q3eOvMvxs4J5HDXvnrOduuWIAW8=/1500x998/filters:no_upscale%28%29:fill%28transparent,1%29/about/GettyImages-546472605-58f948263df78ca159edcd0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https://fthmb.tqn.com/Q3eOvMvxs4J5HDXvnrOduuWIAW8=/1500x998/filters:no_upscale%28%29:fill%28transparent,1%29/about/GettyImages-546472605-58f948263df78ca159edcd0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6" descr="https://fthmb.tqn.com/Q3eOvMvxs4J5HDXvnrOduuWIAW8=/1500x998/filters:no_upscale%28%29:fill%28transparent,1%29/about/GettyImages-546472605-58f948263df78ca159edcd03.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8" descr="https://fthmb.tqn.com/Q3eOvMvxs4J5HDXvnrOduuWIAW8=/1500x998/filters:no_upscale%28%29:fill%28transparent,1%29/about/GettyImages-546472605-58f948263df78ca159edcd03.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0" descr="https://fthmb.tqn.com/Q3eOvMvxs4J5HDXvnrOduuWIAW8=/1500x998/filters:no_upscale%28%29:fill%28transparent,1%29/about/GettyImages-546472605-58f948263df78ca159edcd03.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12" descr="https://fthmb.tqn.com/Q3eOvMvxs4J5HDXvnrOduuWIAW8=/1500x998/filters:no_upscale%28%29:fill%28transparent,1%29/about/GettyImages-546472605-58f948263df78ca159edcd03.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14" descr="https://fthmb.tqn.com/Q3eOvMvxs4J5HDXvnrOduuWIAW8=/1500x998/filters:no_upscale%28%29:fill%28transparent,1%29/about/GettyImages-546472605-58f948263df78ca159edcd03.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11"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757501"/>
            <a:ext cx="5500441" cy="36596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5" name="Picture 19" descr="http://www.tourist-destinations.net/wp-content/uploads/2013/12/amsterdam-netherl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439" y="1737861"/>
            <a:ext cx="5938940" cy="3648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5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След самолета">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FE1EB5C7-81A8-4CBA-AE6E-B3BF73DC3895}"/>
    </a:ext>
  </a:extLst>
</a:theme>
</file>

<file path=ppt/theme/theme2.xml><?xml version="1.0" encoding="utf-8"?>
<a:theme xmlns:a="http://schemas.openxmlformats.org/drawingml/2006/main" name="1_След самолета">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FE1EB5C7-81A8-4CBA-AE6E-B3BF73DC3895}"/>
    </a:ext>
  </a:extLst>
</a:theme>
</file>

<file path=ppt/theme/theme3.xml><?xml version="1.0" encoding="utf-8"?>
<a:theme xmlns:a="http://schemas.openxmlformats.org/drawingml/2006/main" name="2_След самолета">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FE1EB5C7-81A8-4CBA-AE6E-B3BF73DC3895}"/>
    </a:ext>
  </a:extLst>
</a:theme>
</file>

<file path=ppt/theme/theme4.xml><?xml version="1.0" encoding="utf-8"?>
<a:theme xmlns:a="http://schemas.openxmlformats.org/drawingml/2006/main" name="3_След самолета">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FE1EB5C7-81A8-4CBA-AE6E-B3BF73DC3895}"/>
    </a:ext>
  </a:extLst>
</a:theme>
</file>

<file path=ppt/theme/theme5.xml><?xml version="1.0" encoding="utf-8"?>
<a:theme xmlns:a="http://schemas.openxmlformats.org/drawingml/2006/main" name="4_След самолета">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TM04033937[[fn=След самолета]]</Template>
  <TotalTime>234</TotalTime>
  <Words>457</Words>
  <Application>Microsoft Office PowerPoint</Application>
  <PresentationFormat>Произвольный</PresentationFormat>
  <Paragraphs>66</Paragraphs>
  <Slides>29</Slides>
  <Notes>0</Notes>
  <HiddenSlides>0</HiddenSlides>
  <MMClips>0</MMClips>
  <ScaleCrop>false</ScaleCrop>
  <HeadingPairs>
    <vt:vector size="4" baseType="variant">
      <vt:variant>
        <vt:lpstr>Тема</vt:lpstr>
      </vt:variant>
      <vt:variant>
        <vt:i4>5</vt:i4>
      </vt:variant>
      <vt:variant>
        <vt:lpstr>Заголовки слайдов</vt:lpstr>
      </vt:variant>
      <vt:variant>
        <vt:i4>29</vt:i4>
      </vt:variant>
    </vt:vector>
  </HeadingPairs>
  <TitlesOfParts>
    <vt:vector size="34" baseType="lpstr">
      <vt:lpstr>След самолета</vt:lpstr>
      <vt:lpstr>1_След самолета</vt:lpstr>
      <vt:lpstr>2_След самолета</vt:lpstr>
      <vt:lpstr>3_След самолета</vt:lpstr>
      <vt:lpstr>4_След самолета</vt:lpstr>
      <vt:lpstr>COUNTRY QUIZ</vt:lpstr>
      <vt:lpstr> 1. Which geographically large country is down with dining on poutine and maple syrup, listening to the music of Seline Dion and partaking in the national sports of ice hockey and lacrosse? </vt:lpstr>
      <vt:lpstr>Презентация PowerPoint</vt:lpstr>
      <vt:lpstr> 2.  Which of the Mediterranean countries is down with slamming back a few shots of ouzo, eating Feta cheese in Thessaloniki and reading the works of Nobel Prize winning author Odysseas Elytis?</vt:lpstr>
      <vt:lpstr>Презентация PowerPoint</vt:lpstr>
      <vt:lpstr>3. You are a guest at a cocktail party in the British embassy in Washington, D.C. You are conversing with other guests when the server walks by with a tray of a particular drink that he says is very traditional in the U.K. What drink is he most likely to be offering?</vt:lpstr>
      <vt:lpstr>Презентация PowerPoint</vt:lpstr>
      <vt:lpstr>4. Which Benelux country is down with dancing in wooden clogs, viewing Van Gogh works at his eponymous museum sampling Edam and Gouda cheeses? </vt:lpstr>
      <vt:lpstr>Презентация PowerPoint</vt:lpstr>
      <vt:lpstr>5. Which South American country is down with partying (especially on carnival, but also all year round), dancing nonstop to Samba music and spending hours upon hours watching soccer in the Maracana stadium? </vt:lpstr>
      <vt:lpstr>Презентация PowerPoint</vt:lpstr>
      <vt:lpstr>6. You bump into a group of Australian students in a bar in Sydney. You all have a lot in common, so they invite you back to their place for "snags" on the barbie. You know they mean a barbecue, but what type of food are they most likely to be cooking?</vt:lpstr>
      <vt:lpstr>Презентация PowerPoint</vt:lpstr>
      <vt:lpstr>7. What is the "proper" way to eat peas in England?</vt:lpstr>
      <vt:lpstr>Презентация PowerPoint</vt:lpstr>
      <vt:lpstr>8. Which populous country is down with throwing colors on Holi, binge watching Aishwarya Rai movies and celebrating over ten million weddings a year? </vt:lpstr>
      <vt:lpstr>Презентация PowerPoint</vt:lpstr>
      <vt:lpstr>9. Which northwest European country, bordering the North sea is down with waffles and chocolates?</vt:lpstr>
      <vt:lpstr>Презентация PowerPoint</vt:lpstr>
      <vt:lpstr>10. Which Southeast Asian country is down with cooking up some Fho, practicing the martial art of Nhat-nam and listening to some Ca Tru music? </vt:lpstr>
      <vt:lpstr>Презентация PowerPoint</vt:lpstr>
      <vt:lpstr>11. Which African nation is down with going on Safari, beating the drum to Benga music and weaving brightly colored clothes out of Kitenge fabric? </vt:lpstr>
      <vt:lpstr>Презентация PowerPoint</vt:lpstr>
      <vt:lpstr>   </vt:lpstr>
      <vt:lpstr>Презентация PowerPoint</vt:lpstr>
      <vt:lpstr>13.In which country people can communicate in 37 official languages?   </vt:lpstr>
      <vt:lpstr>Презентация PowerPoint</vt:lpstr>
      <vt:lpstr>14. The inhabitants of which country have to cross two other countries if they want to drive to the sea?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COUNTRY QUIZ</dc:title>
  <dc:creator>Пользователь Windows</dc:creator>
  <cp:lastModifiedBy>RePack by Diakov</cp:lastModifiedBy>
  <cp:revision>44</cp:revision>
  <dcterms:created xsi:type="dcterms:W3CDTF">2017-09-21T04:51:58Z</dcterms:created>
  <dcterms:modified xsi:type="dcterms:W3CDTF">2017-10-26T02:17:00Z</dcterms:modified>
</cp:coreProperties>
</file>